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2" r:id="rId2"/>
    <p:sldId id="346" r:id="rId3"/>
    <p:sldId id="347" r:id="rId4"/>
    <p:sldId id="350" r:id="rId5"/>
    <p:sldId id="354" r:id="rId6"/>
    <p:sldId id="305" r:id="rId7"/>
    <p:sldId id="355" r:id="rId8"/>
    <p:sldId id="356" r:id="rId9"/>
    <p:sldId id="348" r:id="rId10"/>
    <p:sldId id="351" r:id="rId11"/>
    <p:sldId id="357" r:id="rId12"/>
    <p:sldId id="370" r:id="rId13"/>
    <p:sldId id="349" r:id="rId14"/>
    <p:sldId id="343" r:id="rId15"/>
    <p:sldId id="358" r:id="rId16"/>
    <p:sldId id="365" r:id="rId17"/>
    <p:sldId id="368" r:id="rId18"/>
    <p:sldId id="366" r:id="rId19"/>
    <p:sldId id="367" r:id="rId20"/>
    <p:sldId id="352" r:id="rId21"/>
    <p:sldId id="353" r:id="rId22"/>
    <p:sldId id="360" r:id="rId23"/>
    <p:sldId id="361" r:id="rId24"/>
    <p:sldId id="362" r:id="rId25"/>
    <p:sldId id="363" r:id="rId26"/>
    <p:sldId id="364" r:id="rId27"/>
    <p:sldId id="369" r:id="rId28"/>
    <p:sldId id="261" r:id="rId29"/>
  </p:sldIdLst>
  <p:sldSz cx="5400675" cy="3600450"/>
  <p:notesSz cx="6858000" cy="9144000"/>
  <p:defaultTextStyle>
    <a:defPPr>
      <a:defRPr lang="es-CO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EEED"/>
    <a:srgbClr val="19434F"/>
    <a:srgbClr val="1B4955"/>
    <a:srgbClr val="003332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9576" autoAdjust="0"/>
    <p:restoredTop sz="99145" autoAdjust="0"/>
  </p:normalViewPr>
  <p:slideViewPr>
    <p:cSldViewPr>
      <p:cViewPr>
        <p:scale>
          <a:sx n="98" d="100"/>
          <a:sy n="98" d="100"/>
        </p:scale>
        <p:origin x="-1794" y="-546"/>
      </p:cViewPr>
      <p:guideLst>
        <p:guide orient="horz" pos="1134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7%20de%20Mayo%20de%202013%20vista%20comision%20Panama\Copia%20de%20coberturas%20laborales%20a%2030%20de%20septeimbre%20de%2020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7%20de%20Mayo%20de%202013%20vista%20comision%20Panama\Copia%20de%20coberturas%20laborales%20a%2030%20de%20septeimbre%20de%20201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7%20de%20Mayo%20de%202013%20vista%20comision%20Panama\Copia%20de%20coberturas%20laborales%20a%2030%20de%20septeimbre%20de%20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7%20de%20Mayo%20de%202013%20vista%20comision%20Panama\Copia%20de%20coberturas%20laborales%20a%2030%20de%20septeimbre%20de%20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27%20de%20Mayo%20de%202013%20vista%20comision%20Panama\Copia%20de%20coberturas%20laborales%20a%2030%20de%20septeimbre%20de%20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1204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22306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554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12176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O" b="1"/>
                </a:pPr>
                <a:endParaRPr lang="es-CL"/>
              </a:p>
            </c:txPr>
            <c:showVal val="1"/>
            <c:showLeaderLines val="1"/>
          </c:dLbls>
          <c:cat>
            <c:strRef>
              <c:f>'septiembre 30 de 2013'!$A$2:$D$2</c:f>
              <c:strCache>
                <c:ptCount val="4"/>
                <c:pt idx="0">
                  <c:v>INDUSTRIA</c:v>
                </c:pt>
                <c:pt idx="1">
                  <c:v>CIRCULOS DE PROD. ARTES</c:v>
                </c:pt>
                <c:pt idx="2">
                  <c:v>AGRIC. Y PEC </c:v>
                </c:pt>
                <c:pt idx="3">
                  <c:v>SERVICIOS</c:v>
                </c:pt>
              </c:strCache>
            </c:strRef>
          </c:cat>
          <c:val>
            <c:numRef>
              <c:f>'septiembre 30 de 2013'!$A$3:$D$3</c:f>
              <c:numCache>
                <c:formatCode>General</c:formatCode>
                <c:ptCount val="4"/>
                <c:pt idx="0">
                  <c:v>1175</c:v>
                </c:pt>
                <c:pt idx="1">
                  <c:v>21372</c:v>
                </c:pt>
                <c:pt idx="2">
                  <c:v>524</c:v>
                </c:pt>
                <c:pt idx="3">
                  <c:v>11861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es-CO" sz="900" b="1"/>
          </a:pPr>
          <a:endParaRPr lang="es-CL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1.6666666666666694E-2"/>
          <c:y val="5.5555555555555462E-2"/>
          <c:w val="0.67815419947506561"/>
          <c:h val="0.89814814814814814"/>
        </c:manualLayout>
      </c:layout>
      <c:pie3DChart>
        <c:varyColors val="1"/>
        <c:ser>
          <c:idx val="0"/>
          <c:order val="0"/>
          <c:explosion val="25"/>
          <c:dPt>
            <c:idx val="0"/>
          </c:dPt>
          <c:dPt>
            <c:idx val="1"/>
          </c:dPt>
          <c:dPt>
            <c:idx val="2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14590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1589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20061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O" b="1"/>
                </a:pPr>
                <a:endParaRPr lang="es-CL"/>
              </a:p>
            </c:txPr>
            <c:showVal val="1"/>
            <c:showLeaderLines val="1"/>
          </c:dLbls>
          <c:cat>
            <c:strRef>
              <c:f>'septiembre 30 de 2013'!$A$18:$C$18</c:f>
              <c:strCache>
                <c:ptCount val="3"/>
                <c:pt idx="0">
                  <c:v>DIRECTA</c:v>
                </c:pt>
                <c:pt idx="1">
                  <c:v>PARTICULARES</c:v>
                </c:pt>
                <c:pt idx="2">
                  <c:v>INDEPENDIENTES</c:v>
                </c:pt>
              </c:strCache>
            </c:strRef>
          </c:cat>
          <c:val>
            <c:numRef>
              <c:f>'septiembre 30 de 2013'!$A$19:$C$19</c:f>
              <c:numCache>
                <c:formatCode>General</c:formatCode>
                <c:ptCount val="3"/>
                <c:pt idx="0">
                  <c:v>14257</c:v>
                </c:pt>
                <c:pt idx="1">
                  <c:v>1585</c:v>
                </c:pt>
                <c:pt idx="2">
                  <c:v>19090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es-CO" sz="900" b="1"/>
          </a:pPr>
          <a:endParaRPr lang="es-CL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3"/>
          <c:dPt>
            <c:idx val="0"/>
          </c:dPt>
          <c:dPt>
            <c:idx val="1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36240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119.994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O" b="1"/>
                </a:pPr>
                <a:endParaRPr lang="es-CL"/>
              </a:p>
            </c:txPr>
            <c:showVal val="1"/>
            <c:showLeaderLines val="1"/>
          </c:dLbls>
          <c:cat>
            <c:strRef>
              <c:f>'septiembre 30 de 2013'!$A$35:$B$35</c:f>
              <c:strCache>
                <c:ptCount val="2"/>
                <c:pt idx="0">
                  <c:v>TOTAL COBERTURA LABORAL</c:v>
                </c:pt>
                <c:pt idx="1">
                  <c:v>POBLACION TOTAL </c:v>
                </c:pt>
              </c:strCache>
            </c:strRef>
          </c:cat>
          <c:val>
            <c:numRef>
              <c:f>'septiembre 30 de 2013'!$A$36:$B$36</c:f>
              <c:numCache>
                <c:formatCode>#,##0</c:formatCode>
                <c:ptCount val="2"/>
                <c:pt idx="0">
                  <c:v>34932</c:v>
                </c:pt>
                <c:pt idx="1">
                  <c:v>119461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lang="es-CO" sz="800" b="1"/>
          </a:pPr>
          <a:endParaRPr lang="es-CL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</c:dPt>
          <c:dPt>
            <c:idx val="1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4254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31.986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O" b="1"/>
                </a:pPr>
                <a:endParaRPr lang="es-CL"/>
              </a:p>
            </c:txPr>
            <c:showVal val="1"/>
            <c:showLeaderLines val="1"/>
          </c:dLbls>
          <c:cat>
            <c:strRef>
              <c:f>'septiembre 30 de 2013'!$A$52:$B$52</c:f>
              <c:strCache>
                <c:ptCount val="2"/>
                <c:pt idx="0">
                  <c:v>SINDICADOS </c:v>
                </c:pt>
                <c:pt idx="1">
                  <c:v>CONDENADOS</c:v>
                </c:pt>
              </c:strCache>
            </c:strRef>
          </c:cat>
          <c:val>
            <c:numRef>
              <c:f>'septiembre 30 de 2013'!$A$53:$B$53</c:f>
              <c:numCache>
                <c:formatCode>#,##0</c:formatCode>
                <c:ptCount val="2"/>
                <c:pt idx="0">
                  <c:v>3696</c:v>
                </c:pt>
                <c:pt idx="1">
                  <c:v>31236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66421390178469"/>
          <c:y val="0.38367618731085312"/>
          <c:w val="0.27154748424790082"/>
          <c:h val="0.23020517857996425"/>
        </c:manualLayout>
      </c:layout>
      <c:txPr>
        <a:bodyPr/>
        <a:lstStyle/>
        <a:p>
          <a:pPr>
            <a:defRPr lang="es-CO" sz="800" b="1"/>
          </a:pPr>
          <a:endParaRPr lang="es-CL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L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5000000000000011E-2"/>
          <c:y val="6.9204152249134954E-2"/>
          <c:w val="0.71670975503062162"/>
          <c:h val="0.89850057670126737"/>
        </c:manualLayout>
      </c:layout>
      <c:pie3DChart>
        <c:varyColors val="1"/>
        <c:ser>
          <c:idx val="0"/>
          <c:order val="0"/>
          <c:explosion val="25"/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13.700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6.304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9.4013954225910454E-2"/>
                  <c:y val="-0.123900864410199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3284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4.530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3.426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4.996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s-CO"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Val val="1"/>
            <c:showLeaderLines val="1"/>
          </c:dLbls>
          <c:cat>
            <c:strRef>
              <c:f>'septiembre 30 de 2013'!$B$70:$B$75</c:f>
              <c:strCache>
                <c:ptCount val="6"/>
                <c:pt idx="0">
                  <c:v>CENTRAL</c:v>
                </c:pt>
                <c:pt idx="1">
                  <c:v>OCCIDENTE </c:v>
                </c:pt>
                <c:pt idx="2">
                  <c:v>NORTE</c:v>
                </c:pt>
                <c:pt idx="3">
                  <c:v>ORIENTE</c:v>
                </c:pt>
                <c:pt idx="4">
                  <c:v>NOROESTE</c:v>
                </c:pt>
                <c:pt idx="5">
                  <c:v>VIEJO CALDAS</c:v>
                </c:pt>
              </c:strCache>
            </c:strRef>
          </c:cat>
          <c:val>
            <c:numRef>
              <c:f>'septiembre 30 de 2013'!$C$70:$C$75</c:f>
              <c:numCache>
                <c:formatCode>#,##0</c:formatCode>
                <c:ptCount val="6"/>
                <c:pt idx="0">
                  <c:v>13265</c:v>
                </c:pt>
                <c:pt idx="1">
                  <c:v>6098</c:v>
                </c:pt>
                <c:pt idx="2">
                  <c:v>3216</c:v>
                </c:pt>
                <c:pt idx="3">
                  <c:v>4044</c:v>
                </c:pt>
                <c:pt idx="4">
                  <c:v>3453</c:v>
                </c:pt>
                <c:pt idx="5">
                  <c:v>4856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9204437338125694E-2"/>
          <c:y val="0.77717759840314404"/>
          <c:w val="0.9246448675934249"/>
          <c:h val="0.12555294965463767"/>
        </c:manualLayout>
      </c:layout>
      <c:txPr>
        <a:bodyPr/>
        <a:lstStyle/>
        <a:p>
          <a:pPr>
            <a:defRPr lang="es-CO" sz="800"/>
          </a:pPr>
          <a:endParaRPr lang="es-CL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8C267-B675-458C-B87E-208C8361749D}" type="doc">
      <dgm:prSet loTypeId="urn:microsoft.com/office/officeart/2005/8/layout/vList5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s-CO"/>
        </a:p>
      </dgm:t>
    </dgm:pt>
    <dgm:pt modelId="{CA98E57F-E857-4031-B51D-50DC4E30AEAC}">
      <dgm:prSet phldrT="[Texto]" custT="1"/>
      <dgm:spPr/>
      <dgm:t>
        <a:bodyPr/>
        <a:lstStyle/>
        <a:p>
          <a:r>
            <a:rPr lang="es-CO" sz="1200" b="1" dirty="0" smtClean="0"/>
            <a:t>Ley 65 del 1993</a:t>
          </a:r>
          <a:endParaRPr lang="es-CO" sz="1200" b="1" dirty="0"/>
        </a:p>
      </dgm:t>
    </dgm:pt>
    <dgm:pt modelId="{CF90EDE3-0206-4B67-AB8A-17003F114EDB}" type="parTrans" cxnId="{7568EE87-30B4-4507-9599-D3D635F60471}">
      <dgm:prSet/>
      <dgm:spPr/>
      <dgm:t>
        <a:bodyPr/>
        <a:lstStyle/>
        <a:p>
          <a:endParaRPr lang="es-CO"/>
        </a:p>
      </dgm:t>
    </dgm:pt>
    <dgm:pt modelId="{45557A10-C4EB-4C17-85B7-AA64A43A3B45}" type="sibTrans" cxnId="{7568EE87-30B4-4507-9599-D3D635F60471}">
      <dgm:prSet/>
      <dgm:spPr/>
      <dgm:t>
        <a:bodyPr/>
        <a:lstStyle/>
        <a:p>
          <a:endParaRPr lang="es-CO"/>
        </a:p>
      </dgm:t>
    </dgm:pt>
    <dgm:pt modelId="{BB789E62-09A0-466A-A50B-43CE04E82F1B}">
      <dgm:prSet phldrT="[Texto]"/>
      <dgm:spPr/>
      <dgm:t>
        <a:bodyPr/>
        <a:lstStyle/>
        <a:p>
          <a:pPr algn="just"/>
          <a:r>
            <a:rPr lang="nl-NL" dirty="0" smtClean="0"/>
            <a:t>Arts. 10,  79,  80, 142 al 145</a:t>
          </a:r>
          <a:endParaRPr lang="es-CO" dirty="0"/>
        </a:p>
      </dgm:t>
    </dgm:pt>
    <dgm:pt modelId="{7E2A59EB-4990-49AB-88BA-DB0A18A2E556}" type="parTrans" cxnId="{D464C13A-0C23-4639-9E27-070A3D95987B}">
      <dgm:prSet/>
      <dgm:spPr/>
      <dgm:t>
        <a:bodyPr/>
        <a:lstStyle/>
        <a:p>
          <a:endParaRPr lang="es-CO"/>
        </a:p>
      </dgm:t>
    </dgm:pt>
    <dgm:pt modelId="{9B515951-94E6-4ACE-8CE6-FB862D4922E5}" type="sibTrans" cxnId="{D464C13A-0C23-4639-9E27-070A3D95987B}">
      <dgm:prSet/>
      <dgm:spPr/>
      <dgm:t>
        <a:bodyPr/>
        <a:lstStyle/>
        <a:p>
          <a:endParaRPr lang="es-CO"/>
        </a:p>
      </dgm:t>
    </dgm:pt>
    <dgm:pt modelId="{D7664864-8492-42A7-816B-0A7C2D0F5AE1}">
      <dgm:prSet phldrT="[Texto]" custT="1"/>
      <dgm:spPr/>
      <dgm:t>
        <a:bodyPr/>
        <a:lstStyle/>
        <a:p>
          <a:r>
            <a:rPr lang="es-CO" sz="1200" b="1" dirty="0" smtClean="0"/>
            <a:t>Acuerdo 0011 de 1995</a:t>
          </a:r>
          <a:endParaRPr lang="es-CO" sz="1200" b="1" dirty="0"/>
        </a:p>
      </dgm:t>
    </dgm:pt>
    <dgm:pt modelId="{FAC3883E-6A0F-4CE5-B75F-8470F46BA7ED}" type="parTrans" cxnId="{6E90A2F8-1276-41AD-8ABD-A84DC44899E7}">
      <dgm:prSet/>
      <dgm:spPr/>
      <dgm:t>
        <a:bodyPr/>
        <a:lstStyle/>
        <a:p>
          <a:endParaRPr lang="es-CO"/>
        </a:p>
      </dgm:t>
    </dgm:pt>
    <dgm:pt modelId="{A247D3BB-41FC-406A-A952-61901B0F763D}" type="sibTrans" cxnId="{6E90A2F8-1276-41AD-8ABD-A84DC44899E7}">
      <dgm:prSet/>
      <dgm:spPr/>
      <dgm:t>
        <a:bodyPr/>
        <a:lstStyle/>
        <a:p>
          <a:endParaRPr lang="es-CO"/>
        </a:p>
      </dgm:t>
    </dgm:pt>
    <dgm:pt modelId="{A55FB18D-985D-4018-A98D-B3BEBBCD10A0}">
      <dgm:prSet phldrT="[Texto]"/>
      <dgm:spPr/>
      <dgm:t>
        <a:bodyPr/>
        <a:lstStyle/>
        <a:p>
          <a:pPr algn="just"/>
          <a:r>
            <a:rPr lang="es-CO" dirty="0" smtClean="0"/>
            <a:t>Reglamento general  al cual deben ajustarse los RRI de los ERON. Arts. 58 al 66</a:t>
          </a:r>
          <a:endParaRPr lang="es-CO" dirty="0"/>
        </a:p>
      </dgm:t>
    </dgm:pt>
    <dgm:pt modelId="{6A4F7947-662F-4D00-BF17-BE7A6AA30EDA}" type="parTrans" cxnId="{0D077464-A44D-477C-A513-56F4148040C5}">
      <dgm:prSet/>
      <dgm:spPr/>
      <dgm:t>
        <a:bodyPr/>
        <a:lstStyle/>
        <a:p>
          <a:endParaRPr lang="es-CO"/>
        </a:p>
      </dgm:t>
    </dgm:pt>
    <dgm:pt modelId="{BCFC5C9E-5779-44CB-880E-AE21C0401B2C}" type="sibTrans" cxnId="{0D077464-A44D-477C-A513-56F4148040C5}">
      <dgm:prSet/>
      <dgm:spPr/>
      <dgm:t>
        <a:bodyPr/>
        <a:lstStyle/>
        <a:p>
          <a:endParaRPr lang="es-CO"/>
        </a:p>
      </dgm:t>
    </dgm:pt>
    <dgm:pt modelId="{044EB64D-B3D4-4473-9D9C-EEA25E796D25}">
      <dgm:prSet phldrT="[Texto]" custT="1"/>
      <dgm:spPr/>
      <dgm:t>
        <a:bodyPr/>
        <a:lstStyle/>
        <a:p>
          <a:r>
            <a:rPr lang="es-CO" sz="1200" b="1" dirty="0" smtClean="0"/>
            <a:t>Res. 3668/2011</a:t>
          </a:r>
          <a:endParaRPr lang="es-CO" sz="1200" b="1" dirty="0"/>
        </a:p>
      </dgm:t>
    </dgm:pt>
    <dgm:pt modelId="{7CCA798F-33E4-488F-9DB5-5191599DD801}" type="parTrans" cxnId="{3FD50D1A-5D88-4C51-B5E0-B0F259BCFA6C}">
      <dgm:prSet/>
      <dgm:spPr/>
      <dgm:t>
        <a:bodyPr/>
        <a:lstStyle/>
        <a:p>
          <a:endParaRPr lang="es-CO"/>
        </a:p>
      </dgm:t>
    </dgm:pt>
    <dgm:pt modelId="{94A3537D-DDB9-49B0-B7B1-6D229394172B}" type="sibTrans" cxnId="{3FD50D1A-5D88-4C51-B5E0-B0F259BCFA6C}">
      <dgm:prSet/>
      <dgm:spPr/>
      <dgm:t>
        <a:bodyPr/>
        <a:lstStyle/>
        <a:p>
          <a:endParaRPr lang="es-CO"/>
        </a:p>
      </dgm:t>
    </dgm:pt>
    <dgm:pt modelId="{6882DA1A-66CB-42CA-9BE7-C916CC9D4A6B}">
      <dgm:prSet phldrT="[Texto]"/>
      <dgm:spPr/>
      <dgm:t>
        <a:bodyPr/>
        <a:lstStyle/>
        <a:p>
          <a:r>
            <a:rPr lang="es-CO" dirty="0" smtClean="0"/>
            <a:t>Crea el programa de  salud ocupacional y prevención de riesgos  para la población reclusa. </a:t>
          </a:r>
          <a:endParaRPr lang="es-CO" dirty="0"/>
        </a:p>
      </dgm:t>
    </dgm:pt>
    <dgm:pt modelId="{F4B2A3C4-F2B3-476B-B7E7-23FB3064E3B8}" type="parTrans" cxnId="{728A15E0-E55F-41EA-B3C1-B7C92CFB6E63}">
      <dgm:prSet/>
      <dgm:spPr/>
      <dgm:t>
        <a:bodyPr/>
        <a:lstStyle/>
        <a:p>
          <a:endParaRPr lang="es-CO"/>
        </a:p>
      </dgm:t>
    </dgm:pt>
    <dgm:pt modelId="{404B689A-0DDC-4682-9B4A-3B115396679E}" type="sibTrans" cxnId="{728A15E0-E55F-41EA-B3C1-B7C92CFB6E63}">
      <dgm:prSet/>
      <dgm:spPr/>
      <dgm:t>
        <a:bodyPr/>
        <a:lstStyle/>
        <a:p>
          <a:endParaRPr lang="es-CO"/>
        </a:p>
      </dgm:t>
    </dgm:pt>
    <dgm:pt modelId="{D211E852-9206-4BE5-81E2-CF5FA62C4781}">
      <dgm:prSet/>
      <dgm:spPr/>
      <dgm:t>
        <a:bodyPr/>
        <a:lstStyle/>
        <a:p>
          <a:r>
            <a:rPr lang="es-CO" dirty="0" smtClean="0"/>
            <a:t>Reglamento General para el manejo de recursos propios del INPEC, generados en Establecimientos de Reclusión</a:t>
          </a:r>
          <a:endParaRPr lang="es-CO" dirty="0"/>
        </a:p>
      </dgm:t>
    </dgm:pt>
    <dgm:pt modelId="{747BEC82-709F-421D-A2A2-B3D52FF164B8}" type="parTrans" cxnId="{BBF4288A-857D-465F-B885-842E27F1678B}">
      <dgm:prSet/>
      <dgm:spPr/>
      <dgm:t>
        <a:bodyPr/>
        <a:lstStyle/>
        <a:p>
          <a:endParaRPr lang="es-CO"/>
        </a:p>
      </dgm:t>
    </dgm:pt>
    <dgm:pt modelId="{92656808-A41D-497B-B0CB-BAD2B70BDD3A}" type="sibTrans" cxnId="{BBF4288A-857D-465F-B885-842E27F1678B}">
      <dgm:prSet/>
      <dgm:spPr/>
      <dgm:t>
        <a:bodyPr/>
        <a:lstStyle/>
        <a:p>
          <a:endParaRPr lang="es-CO"/>
        </a:p>
      </dgm:t>
    </dgm:pt>
    <dgm:pt modelId="{ECDD0F92-895E-440F-84C2-6FB30103B8AF}">
      <dgm:prSet custT="1"/>
      <dgm:spPr/>
      <dgm:t>
        <a:bodyPr/>
        <a:lstStyle/>
        <a:p>
          <a:r>
            <a:rPr lang="es-CO" sz="1200" b="1" dirty="0" smtClean="0"/>
            <a:t>Acuerdo 010 de 2004</a:t>
          </a:r>
          <a:endParaRPr lang="es-CO" sz="1200" b="1" dirty="0"/>
        </a:p>
      </dgm:t>
    </dgm:pt>
    <dgm:pt modelId="{0E2824A8-EE0F-4987-89B3-A4B1D1C56C30}" type="parTrans" cxnId="{BBAE1BEC-5422-4B04-B4A1-4CB4039FD5E4}">
      <dgm:prSet/>
      <dgm:spPr/>
      <dgm:t>
        <a:bodyPr/>
        <a:lstStyle/>
        <a:p>
          <a:endParaRPr lang="es-CO"/>
        </a:p>
      </dgm:t>
    </dgm:pt>
    <dgm:pt modelId="{26B334EC-BFFB-4464-9711-805A9DB3E938}" type="sibTrans" cxnId="{BBAE1BEC-5422-4B04-B4A1-4CB4039FD5E4}">
      <dgm:prSet/>
      <dgm:spPr/>
      <dgm:t>
        <a:bodyPr/>
        <a:lstStyle/>
        <a:p>
          <a:endParaRPr lang="es-CO"/>
        </a:p>
      </dgm:t>
    </dgm:pt>
    <dgm:pt modelId="{8F75EB91-EC84-4EFF-859D-4659772592A3}" type="pres">
      <dgm:prSet presAssocID="{0808C267-B675-458C-B87E-208C836174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BCF913-5330-4596-9FB9-C7F59326A371}" type="pres">
      <dgm:prSet presAssocID="{CA98E57F-E857-4031-B51D-50DC4E30AEAC}" presName="linNode" presStyleCnt="0"/>
      <dgm:spPr/>
    </dgm:pt>
    <dgm:pt modelId="{B39FB595-6D94-44EA-A2B8-F1811B417CBC}" type="pres">
      <dgm:prSet presAssocID="{CA98E57F-E857-4031-B51D-50DC4E30AEA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10F9A4-3206-4173-9D5F-AF7405A0CD70}" type="pres">
      <dgm:prSet presAssocID="{CA98E57F-E857-4031-B51D-50DC4E30AEA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838D4B-F9AB-4417-885F-548D7F60C567}" type="pres">
      <dgm:prSet presAssocID="{45557A10-C4EB-4C17-85B7-AA64A43A3B45}" presName="sp" presStyleCnt="0"/>
      <dgm:spPr/>
    </dgm:pt>
    <dgm:pt modelId="{868FE995-926C-4402-9D6B-FDF7098B4BF9}" type="pres">
      <dgm:prSet presAssocID="{D7664864-8492-42A7-816B-0A7C2D0F5AE1}" presName="linNode" presStyleCnt="0"/>
      <dgm:spPr/>
    </dgm:pt>
    <dgm:pt modelId="{DBEB068D-75FB-45EC-8C45-8DF308DD0ABC}" type="pres">
      <dgm:prSet presAssocID="{D7664864-8492-42A7-816B-0A7C2D0F5A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E128A2-9734-452A-8828-7F28E8CF93BC}" type="pres">
      <dgm:prSet presAssocID="{D7664864-8492-42A7-816B-0A7C2D0F5A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E074DE-80E9-4B96-BD36-D503EACD95B8}" type="pres">
      <dgm:prSet presAssocID="{A247D3BB-41FC-406A-A952-61901B0F763D}" presName="sp" presStyleCnt="0"/>
      <dgm:spPr/>
    </dgm:pt>
    <dgm:pt modelId="{445A545E-0286-4242-9E35-F404DED9223A}" type="pres">
      <dgm:prSet presAssocID="{ECDD0F92-895E-440F-84C2-6FB30103B8AF}" presName="linNode" presStyleCnt="0"/>
      <dgm:spPr/>
    </dgm:pt>
    <dgm:pt modelId="{3A779BA3-3E59-4679-A833-6DB7648987FA}" type="pres">
      <dgm:prSet presAssocID="{ECDD0F92-895E-440F-84C2-6FB30103B8A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F2607C-D404-4A6D-BD59-D77B1C5B52D8}" type="pres">
      <dgm:prSet presAssocID="{ECDD0F92-895E-440F-84C2-6FB30103B8A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AC18E-D272-4669-8591-8052A9743DA1}" type="pres">
      <dgm:prSet presAssocID="{26B334EC-BFFB-4464-9711-805A9DB3E938}" presName="sp" presStyleCnt="0"/>
      <dgm:spPr/>
    </dgm:pt>
    <dgm:pt modelId="{1B76E735-B0CA-4991-9E54-CDE96F15A721}" type="pres">
      <dgm:prSet presAssocID="{044EB64D-B3D4-4473-9D9C-EEA25E796D25}" presName="linNode" presStyleCnt="0"/>
      <dgm:spPr/>
    </dgm:pt>
    <dgm:pt modelId="{BE358DF7-6E7D-4CCB-B2DC-1CD0ACF79CD3}" type="pres">
      <dgm:prSet presAssocID="{044EB64D-B3D4-4473-9D9C-EEA25E796D2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B6DB7B-510A-4306-A61D-17128266FAB1}" type="pres">
      <dgm:prSet presAssocID="{044EB64D-B3D4-4473-9D9C-EEA25E796D2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BD50A8A-B775-4E29-A106-02D6FC29EC87}" type="presOf" srcId="{BB789E62-09A0-466A-A50B-43CE04E82F1B}" destId="{6A10F9A4-3206-4173-9D5F-AF7405A0CD70}" srcOrd="0" destOrd="0" presId="urn:microsoft.com/office/officeart/2005/8/layout/vList5"/>
    <dgm:cxn modelId="{4DC472AB-569A-4A84-8419-EBCCA03CD60D}" type="presOf" srcId="{CA98E57F-E857-4031-B51D-50DC4E30AEAC}" destId="{B39FB595-6D94-44EA-A2B8-F1811B417CBC}" srcOrd="0" destOrd="0" presId="urn:microsoft.com/office/officeart/2005/8/layout/vList5"/>
    <dgm:cxn modelId="{B19C491E-E4C7-4277-9460-BCFE5118ED9A}" type="presOf" srcId="{044EB64D-B3D4-4473-9D9C-EEA25E796D25}" destId="{BE358DF7-6E7D-4CCB-B2DC-1CD0ACF79CD3}" srcOrd="0" destOrd="0" presId="urn:microsoft.com/office/officeart/2005/8/layout/vList5"/>
    <dgm:cxn modelId="{D464C13A-0C23-4639-9E27-070A3D95987B}" srcId="{CA98E57F-E857-4031-B51D-50DC4E30AEAC}" destId="{BB789E62-09A0-466A-A50B-43CE04E82F1B}" srcOrd="0" destOrd="0" parTransId="{7E2A59EB-4990-49AB-88BA-DB0A18A2E556}" sibTransId="{9B515951-94E6-4ACE-8CE6-FB862D4922E5}"/>
    <dgm:cxn modelId="{CA297172-FD8B-470B-8F65-01AE7DA48936}" type="presOf" srcId="{D211E852-9206-4BE5-81E2-CF5FA62C4781}" destId="{CBF2607C-D404-4A6D-BD59-D77B1C5B52D8}" srcOrd="0" destOrd="0" presId="urn:microsoft.com/office/officeart/2005/8/layout/vList5"/>
    <dgm:cxn modelId="{BBF4288A-857D-465F-B885-842E27F1678B}" srcId="{ECDD0F92-895E-440F-84C2-6FB30103B8AF}" destId="{D211E852-9206-4BE5-81E2-CF5FA62C4781}" srcOrd="0" destOrd="0" parTransId="{747BEC82-709F-421D-A2A2-B3D52FF164B8}" sibTransId="{92656808-A41D-497B-B0CB-BAD2B70BDD3A}"/>
    <dgm:cxn modelId="{BBFA394A-CBAB-446D-A783-07D6A1B6C964}" type="presOf" srcId="{ECDD0F92-895E-440F-84C2-6FB30103B8AF}" destId="{3A779BA3-3E59-4679-A833-6DB7648987FA}" srcOrd="0" destOrd="0" presId="urn:microsoft.com/office/officeart/2005/8/layout/vList5"/>
    <dgm:cxn modelId="{C22822A2-E0E0-4F7B-A66C-C4C512ACA1E8}" type="presOf" srcId="{0808C267-B675-458C-B87E-208C8361749D}" destId="{8F75EB91-EC84-4EFF-859D-4659772592A3}" srcOrd="0" destOrd="0" presId="urn:microsoft.com/office/officeart/2005/8/layout/vList5"/>
    <dgm:cxn modelId="{7568EE87-30B4-4507-9599-D3D635F60471}" srcId="{0808C267-B675-458C-B87E-208C8361749D}" destId="{CA98E57F-E857-4031-B51D-50DC4E30AEAC}" srcOrd="0" destOrd="0" parTransId="{CF90EDE3-0206-4B67-AB8A-17003F114EDB}" sibTransId="{45557A10-C4EB-4C17-85B7-AA64A43A3B45}"/>
    <dgm:cxn modelId="{728A15E0-E55F-41EA-B3C1-B7C92CFB6E63}" srcId="{044EB64D-B3D4-4473-9D9C-EEA25E796D25}" destId="{6882DA1A-66CB-42CA-9BE7-C916CC9D4A6B}" srcOrd="0" destOrd="0" parTransId="{F4B2A3C4-F2B3-476B-B7E7-23FB3064E3B8}" sibTransId="{404B689A-0DDC-4682-9B4A-3B115396679E}"/>
    <dgm:cxn modelId="{1B9E89B3-35F7-4418-9C0B-0248F3780C7A}" type="presOf" srcId="{6882DA1A-66CB-42CA-9BE7-C916CC9D4A6B}" destId="{55B6DB7B-510A-4306-A61D-17128266FAB1}" srcOrd="0" destOrd="0" presId="urn:microsoft.com/office/officeart/2005/8/layout/vList5"/>
    <dgm:cxn modelId="{6E90A2F8-1276-41AD-8ABD-A84DC44899E7}" srcId="{0808C267-B675-458C-B87E-208C8361749D}" destId="{D7664864-8492-42A7-816B-0A7C2D0F5AE1}" srcOrd="1" destOrd="0" parTransId="{FAC3883E-6A0F-4CE5-B75F-8470F46BA7ED}" sibTransId="{A247D3BB-41FC-406A-A952-61901B0F763D}"/>
    <dgm:cxn modelId="{BBAE1BEC-5422-4B04-B4A1-4CB4039FD5E4}" srcId="{0808C267-B675-458C-B87E-208C8361749D}" destId="{ECDD0F92-895E-440F-84C2-6FB30103B8AF}" srcOrd="2" destOrd="0" parTransId="{0E2824A8-EE0F-4987-89B3-A4B1D1C56C30}" sibTransId="{26B334EC-BFFB-4464-9711-805A9DB3E938}"/>
    <dgm:cxn modelId="{576D58E4-1472-497C-8098-7EAE7D85FF71}" type="presOf" srcId="{D7664864-8492-42A7-816B-0A7C2D0F5AE1}" destId="{DBEB068D-75FB-45EC-8C45-8DF308DD0ABC}" srcOrd="0" destOrd="0" presId="urn:microsoft.com/office/officeart/2005/8/layout/vList5"/>
    <dgm:cxn modelId="{0D077464-A44D-477C-A513-56F4148040C5}" srcId="{D7664864-8492-42A7-816B-0A7C2D0F5AE1}" destId="{A55FB18D-985D-4018-A98D-B3BEBBCD10A0}" srcOrd="0" destOrd="0" parTransId="{6A4F7947-662F-4D00-BF17-BE7A6AA30EDA}" sibTransId="{BCFC5C9E-5779-44CB-880E-AE21C0401B2C}"/>
    <dgm:cxn modelId="{3FD50D1A-5D88-4C51-B5E0-B0F259BCFA6C}" srcId="{0808C267-B675-458C-B87E-208C8361749D}" destId="{044EB64D-B3D4-4473-9D9C-EEA25E796D25}" srcOrd="3" destOrd="0" parTransId="{7CCA798F-33E4-488F-9DB5-5191599DD801}" sibTransId="{94A3537D-DDB9-49B0-B7B1-6D229394172B}"/>
    <dgm:cxn modelId="{BAE36AEE-46F7-4C6E-8B40-A0C09CC8A0B4}" type="presOf" srcId="{A55FB18D-985D-4018-A98D-B3BEBBCD10A0}" destId="{55E128A2-9734-452A-8828-7F28E8CF93BC}" srcOrd="0" destOrd="0" presId="urn:microsoft.com/office/officeart/2005/8/layout/vList5"/>
    <dgm:cxn modelId="{F6CCCBD7-FB15-4997-A28B-D154D467F3FC}" type="presParOf" srcId="{8F75EB91-EC84-4EFF-859D-4659772592A3}" destId="{9DBCF913-5330-4596-9FB9-C7F59326A371}" srcOrd="0" destOrd="0" presId="urn:microsoft.com/office/officeart/2005/8/layout/vList5"/>
    <dgm:cxn modelId="{B503D37F-ADC9-42CD-A055-178B83EA4907}" type="presParOf" srcId="{9DBCF913-5330-4596-9FB9-C7F59326A371}" destId="{B39FB595-6D94-44EA-A2B8-F1811B417CBC}" srcOrd="0" destOrd="0" presId="urn:microsoft.com/office/officeart/2005/8/layout/vList5"/>
    <dgm:cxn modelId="{E60DB0BD-ECB7-428F-B3CA-3A0DEB225385}" type="presParOf" srcId="{9DBCF913-5330-4596-9FB9-C7F59326A371}" destId="{6A10F9A4-3206-4173-9D5F-AF7405A0CD70}" srcOrd="1" destOrd="0" presId="urn:microsoft.com/office/officeart/2005/8/layout/vList5"/>
    <dgm:cxn modelId="{E553B74F-E7A4-4D9C-89C9-7AEFAC88A092}" type="presParOf" srcId="{8F75EB91-EC84-4EFF-859D-4659772592A3}" destId="{23838D4B-F9AB-4417-885F-548D7F60C567}" srcOrd="1" destOrd="0" presId="urn:microsoft.com/office/officeart/2005/8/layout/vList5"/>
    <dgm:cxn modelId="{4CE56A64-4654-42DB-B286-527C67A07337}" type="presParOf" srcId="{8F75EB91-EC84-4EFF-859D-4659772592A3}" destId="{868FE995-926C-4402-9D6B-FDF7098B4BF9}" srcOrd="2" destOrd="0" presId="urn:microsoft.com/office/officeart/2005/8/layout/vList5"/>
    <dgm:cxn modelId="{8ADF3734-37FC-4B70-BFC2-11D17BF6EEE3}" type="presParOf" srcId="{868FE995-926C-4402-9D6B-FDF7098B4BF9}" destId="{DBEB068D-75FB-45EC-8C45-8DF308DD0ABC}" srcOrd="0" destOrd="0" presId="urn:microsoft.com/office/officeart/2005/8/layout/vList5"/>
    <dgm:cxn modelId="{5EF8BF4F-D8F5-4FFC-883F-999C657A1003}" type="presParOf" srcId="{868FE995-926C-4402-9D6B-FDF7098B4BF9}" destId="{55E128A2-9734-452A-8828-7F28E8CF93BC}" srcOrd="1" destOrd="0" presId="urn:microsoft.com/office/officeart/2005/8/layout/vList5"/>
    <dgm:cxn modelId="{5DEA6648-7009-4ACF-A604-337D932FE40A}" type="presParOf" srcId="{8F75EB91-EC84-4EFF-859D-4659772592A3}" destId="{37E074DE-80E9-4B96-BD36-D503EACD95B8}" srcOrd="3" destOrd="0" presId="urn:microsoft.com/office/officeart/2005/8/layout/vList5"/>
    <dgm:cxn modelId="{14005DCD-1538-4498-B908-A84AF1F992C0}" type="presParOf" srcId="{8F75EB91-EC84-4EFF-859D-4659772592A3}" destId="{445A545E-0286-4242-9E35-F404DED9223A}" srcOrd="4" destOrd="0" presId="urn:microsoft.com/office/officeart/2005/8/layout/vList5"/>
    <dgm:cxn modelId="{2009EFAE-B4E9-4D21-999D-C392F9A6A1D1}" type="presParOf" srcId="{445A545E-0286-4242-9E35-F404DED9223A}" destId="{3A779BA3-3E59-4679-A833-6DB7648987FA}" srcOrd="0" destOrd="0" presId="urn:microsoft.com/office/officeart/2005/8/layout/vList5"/>
    <dgm:cxn modelId="{2C9F243F-0ACE-437D-87F3-DEB4846DA06A}" type="presParOf" srcId="{445A545E-0286-4242-9E35-F404DED9223A}" destId="{CBF2607C-D404-4A6D-BD59-D77B1C5B52D8}" srcOrd="1" destOrd="0" presId="urn:microsoft.com/office/officeart/2005/8/layout/vList5"/>
    <dgm:cxn modelId="{D22C7CAB-19A7-4D20-860B-3D437722FF63}" type="presParOf" srcId="{8F75EB91-EC84-4EFF-859D-4659772592A3}" destId="{813AC18E-D272-4669-8591-8052A9743DA1}" srcOrd="5" destOrd="0" presId="urn:microsoft.com/office/officeart/2005/8/layout/vList5"/>
    <dgm:cxn modelId="{2B7E3B99-09B3-4F27-B006-68877CD61DB6}" type="presParOf" srcId="{8F75EB91-EC84-4EFF-859D-4659772592A3}" destId="{1B76E735-B0CA-4991-9E54-CDE96F15A721}" srcOrd="6" destOrd="0" presId="urn:microsoft.com/office/officeart/2005/8/layout/vList5"/>
    <dgm:cxn modelId="{B6E65CBD-8746-42E5-AB1C-907CDD35CC6E}" type="presParOf" srcId="{1B76E735-B0CA-4991-9E54-CDE96F15A721}" destId="{BE358DF7-6E7D-4CCB-B2DC-1CD0ACF79CD3}" srcOrd="0" destOrd="0" presId="urn:microsoft.com/office/officeart/2005/8/layout/vList5"/>
    <dgm:cxn modelId="{CD8F9500-8642-426F-A2A9-85F881212534}" type="presParOf" srcId="{1B76E735-B0CA-4991-9E54-CDE96F15A721}" destId="{55B6DB7B-510A-4306-A61D-17128266FA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8C267-B675-458C-B87E-208C8361749D}" type="doc">
      <dgm:prSet loTypeId="urn:microsoft.com/office/officeart/2005/8/layout/vList5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s-CO"/>
        </a:p>
      </dgm:t>
    </dgm:pt>
    <dgm:pt modelId="{CA98E57F-E857-4031-B51D-50DC4E30AEAC}">
      <dgm:prSet phldrT="[Texto]" custT="1"/>
      <dgm:spPr/>
      <dgm:t>
        <a:bodyPr/>
        <a:lstStyle/>
        <a:p>
          <a:r>
            <a:rPr lang="es-CO" sz="1200" b="1" dirty="0" smtClean="0"/>
            <a:t>Res. 7302 de 2005</a:t>
          </a:r>
          <a:endParaRPr lang="es-CO" sz="1200" b="1" dirty="0"/>
        </a:p>
      </dgm:t>
    </dgm:pt>
    <dgm:pt modelId="{CF90EDE3-0206-4B67-AB8A-17003F114EDB}" type="parTrans" cxnId="{7568EE87-30B4-4507-9599-D3D635F60471}">
      <dgm:prSet/>
      <dgm:spPr/>
      <dgm:t>
        <a:bodyPr/>
        <a:lstStyle/>
        <a:p>
          <a:endParaRPr lang="es-CO"/>
        </a:p>
      </dgm:t>
    </dgm:pt>
    <dgm:pt modelId="{45557A10-C4EB-4C17-85B7-AA64A43A3B45}" type="sibTrans" cxnId="{7568EE87-30B4-4507-9599-D3D635F60471}">
      <dgm:prSet/>
      <dgm:spPr/>
      <dgm:t>
        <a:bodyPr/>
        <a:lstStyle/>
        <a:p>
          <a:endParaRPr lang="es-CO"/>
        </a:p>
      </dgm:t>
    </dgm:pt>
    <dgm:pt modelId="{BB789E62-09A0-466A-A50B-43CE04E82F1B}">
      <dgm:prSet phldrT="[Texto]"/>
      <dgm:spPr/>
      <dgm:t>
        <a:bodyPr/>
        <a:lstStyle/>
        <a:p>
          <a:pPr algn="just"/>
          <a:r>
            <a:rPr lang="es-CO" dirty="0" smtClean="0"/>
            <a:t>Pautas para la atención Integral y el Tratamiento Penitenciario</a:t>
          </a:r>
          <a:endParaRPr lang="es-CO" dirty="0"/>
        </a:p>
      </dgm:t>
    </dgm:pt>
    <dgm:pt modelId="{7E2A59EB-4990-49AB-88BA-DB0A18A2E556}" type="parTrans" cxnId="{D464C13A-0C23-4639-9E27-070A3D95987B}">
      <dgm:prSet/>
      <dgm:spPr/>
      <dgm:t>
        <a:bodyPr/>
        <a:lstStyle/>
        <a:p>
          <a:endParaRPr lang="es-CO"/>
        </a:p>
      </dgm:t>
    </dgm:pt>
    <dgm:pt modelId="{9B515951-94E6-4ACE-8CE6-FB862D4922E5}" type="sibTrans" cxnId="{D464C13A-0C23-4639-9E27-070A3D95987B}">
      <dgm:prSet/>
      <dgm:spPr/>
      <dgm:t>
        <a:bodyPr/>
        <a:lstStyle/>
        <a:p>
          <a:endParaRPr lang="es-CO"/>
        </a:p>
      </dgm:t>
    </dgm:pt>
    <dgm:pt modelId="{D7664864-8492-42A7-816B-0A7C2D0F5AE1}">
      <dgm:prSet phldrT="[Texto]" custT="1"/>
      <dgm:spPr/>
      <dgm:t>
        <a:bodyPr/>
        <a:lstStyle/>
        <a:p>
          <a:r>
            <a:rPr lang="es-CO" sz="1200" b="1" dirty="0" smtClean="0"/>
            <a:t>Res. 2392 de 2006</a:t>
          </a:r>
          <a:endParaRPr lang="es-CO" sz="1200" b="1" dirty="0"/>
        </a:p>
      </dgm:t>
    </dgm:pt>
    <dgm:pt modelId="{FAC3883E-6A0F-4CE5-B75F-8470F46BA7ED}" type="parTrans" cxnId="{6E90A2F8-1276-41AD-8ABD-A84DC44899E7}">
      <dgm:prSet/>
      <dgm:spPr/>
      <dgm:t>
        <a:bodyPr/>
        <a:lstStyle/>
        <a:p>
          <a:endParaRPr lang="es-CO"/>
        </a:p>
      </dgm:t>
    </dgm:pt>
    <dgm:pt modelId="{A247D3BB-41FC-406A-A952-61901B0F763D}" type="sibTrans" cxnId="{6E90A2F8-1276-41AD-8ABD-A84DC44899E7}">
      <dgm:prSet/>
      <dgm:spPr/>
      <dgm:t>
        <a:bodyPr/>
        <a:lstStyle/>
        <a:p>
          <a:endParaRPr lang="es-CO"/>
        </a:p>
      </dgm:t>
    </dgm:pt>
    <dgm:pt modelId="{A55FB18D-985D-4018-A98D-B3BEBBCD10A0}">
      <dgm:prSet phldrT="[Texto]"/>
      <dgm:spPr/>
      <dgm:t>
        <a:bodyPr/>
        <a:lstStyle/>
        <a:p>
          <a:pPr algn="just"/>
          <a:r>
            <a:rPr lang="es-CO" smtClean="0"/>
            <a:t>Actividades validas para redención de pena</a:t>
          </a:r>
          <a:endParaRPr lang="es-CO" dirty="0"/>
        </a:p>
      </dgm:t>
    </dgm:pt>
    <dgm:pt modelId="{6A4F7947-662F-4D00-BF17-BE7A6AA30EDA}" type="parTrans" cxnId="{0D077464-A44D-477C-A513-56F4148040C5}">
      <dgm:prSet/>
      <dgm:spPr/>
      <dgm:t>
        <a:bodyPr/>
        <a:lstStyle/>
        <a:p>
          <a:endParaRPr lang="es-CO"/>
        </a:p>
      </dgm:t>
    </dgm:pt>
    <dgm:pt modelId="{BCFC5C9E-5779-44CB-880E-AE21C0401B2C}" type="sibTrans" cxnId="{0D077464-A44D-477C-A513-56F4148040C5}">
      <dgm:prSet/>
      <dgm:spPr/>
      <dgm:t>
        <a:bodyPr/>
        <a:lstStyle/>
        <a:p>
          <a:endParaRPr lang="es-CO"/>
        </a:p>
      </dgm:t>
    </dgm:pt>
    <dgm:pt modelId="{044EB64D-B3D4-4473-9D9C-EEA25E796D25}">
      <dgm:prSet phldrT="[Texto]" custT="1"/>
      <dgm:spPr/>
      <dgm:t>
        <a:bodyPr/>
        <a:lstStyle/>
        <a:p>
          <a:r>
            <a:rPr lang="es-CO" sz="1200" b="1" dirty="0" smtClean="0"/>
            <a:t>Directiva 054 de 2011</a:t>
          </a:r>
          <a:endParaRPr lang="es-CO" sz="1200" b="1" dirty="0"/>
        </a:p>
      </dgm:t>
    </dgm:pt>
    <dgm:pt modelId="{7CCA798F-33E4-488F-9DB5-5191599DD801}" type="parTrans" cxnId="{3FD50D1A-5D88-4C51-B5E0-B0F259BCFA6C}">
      <dgm:prSet/>
      <dgm:spPr/>
      <dgm:t>
        <a:bodyPr/>
        <a:lstStyle/>
        <a:p>
          <a:endParaRPr lang="es-CO"/>
        </a:p>
      </dgm:t>
    </dgm:pt>
    <dgm:pt modelId="{94A3537D-DDB9-49B0-B7B1-6D229394172B}" type="sibTrans" cxnId="{3FD50D1A-5D88-4C51-B5E0-B0F259BCFA6C}">
      <dgm:prSet/>
      <dgm:spPr/>
      <dgm:t>
        <a:bodyPr/>
        <a:lstStyle/>
        <a:p>
          <a:endParaRPr lang="es-CO"/>
        </a:p>
      </dgm:t>
    </dgm:pt>
    <dgm:pt modelId="{6882DA1A-66CB-42CA-9BE7-C916CC9D4A6B}">
      <dgm:prSet phldrT="[Texto]"/>
      <dgm:spPr/>
      <dgm:t>
        <a:bodyPr/>
        <a:lstStyle/>
        <a:p>
          <a:r>
            <a:rPr lang="es-CO" dirty="0" smtClean="0"/>
            <a:t> Parámetros apara la  asignación de cupos y pago de bonificación  por trabajo y servicios en establecimientos de reclusión. </a:t>
          </a:r>
          <a:endParaRPr lang="es-CO" dirty="0"/>
        </a:p>
      </dgm:t>
    </dgm:pt>
    <dgm:pt modelId="{F4B2A3C4-F2B3-476B-B7E7-23FB3064E3B8}" type="parTrans" cxnId="{728A15E0-E55F-41EA-B3C1-B7C92CFB6E63}">
      <dgm:prSet/>
      <dgm:spPr/>
      <dgm:t>
        <a:bodyPr/>
        <a:lstStyle/>
        <a:p>
          <a:endParaRPr lang="es-CO"/>
        </a:p>
      </dgm:t>
    </dgm:pt>
    <dgm:pt modelId="{404B689A-0DDC-4682-9B4A-3B115396679E}" type="sibTrans" cxnId="{728A15E0-E55F-41EA-B3C1-B7C92CFB6E63}">
      <dgm:prSet/>
      <dgm:spPr/>
      <dgm:t>
        <a:bodyPr/>
        <a:lstStyle/>
        <a:p>
          <a:endParaRPr lang="es-CO"/>
        </a:p>
      </dgm:t>
    </dgm:pt>
    <dgm:pt modelId="{D211E852-9206-4BE5-81E2-CF5FA62C4781}">
      <dgm:prSet/>
      <dgm:spPr/>
      <dgm:t>
        <a:bodyPr/>
        <a:lstStyle/>
        <a:p>
          <a:r>
            <a:rPr lang="es-CO" smtClean="0"/>
            <a:t>Aprobación metodología P.A.S.O</a:t>
          </a:r>
          <a:endParaRPr lang="es-CO" dirty="0"/>
        </a:p>
      </dgm:t>
    </dgm:pt>
    <dgm:pt modelId="{747BEC82-709F-421D-A2A2-B3D52FF164B8}" type="parTrans" cxnId="{BBF4288A-857D-465F-B885-842E27F1678B}">
      <dgm:prSet/>
      <dgm:spPr/>
      <dgm:t>
        <a:bodyPr/>
        <a:lstStyle/>
        <a:p>
          <a:endParaRPr lang="es-CO"/>
        </a:p>
      </dgm:t>
    </dgm:pt>
    <dgm:pt modelId="{92656808-A41D-497B-B0CB-BAD2B70BDD3A}" type="sibTrans" cxnId="{BBF4288A-857D-465F-B885-842E27F1678B}">
      <dgm:prSet/>
      <dgm:spPr/>
      <dgm:t>
        <a:bodyPr/>
        <a:lstStyle/>
        <a:p>
          <a:endParaRPr lang="es-CO"/>
        </a:p>
      </dgm:t>
    </dgm:pt>
    <dgm:pt modelId="{ECDD0F92-895E-440F-84C2-6FB30103B8AF}">
      <dgm:prSet custT="1"/>
      <dgm:spPr/>
      <dgm:t>
        <a:bodyPr/>
        <a:lstStyle/>
        <a:p>
          <a:r>
            <a:rPr lang="es-CO" sz="1200" b="1" dirty="0" smtClean="0"/>
            <a:t>Res. 2521 de 2006</a:t>
          </a:r>
          <a:endParaRPr lang="es-CO" sz="1200" b="1" dirty="0"/>
        </a:p>
      </dgm:t>
    </dgm:pt>
    <dgm:pt modelId="{0E2824A8-EE0F-4987-89B3-A4B1D1C56C30}" type="parTrans" cxnId="{BBAE1BEC-5422-4B04-B4A1-4CB4039FD5E4}">
      <dgm:prSet/>
      <dgm:spPr/>
      <dgm:t>
        <a:bodyPr/>
        <a:lstStyle/>
        <a:p>
          <a:endParaRPr lang="es-CO"/>
        </a:p>
      </dgm:t>
    </dgm:pt>
    <dgm:pt modelId="{26B334EC-BFFB-4464-9711-805A9DB3E938}" type="sibTrans" cxnId="{BBAE1BEC-5422-4B04-B4A1-4CB4039FD5E4}">
      <dgm:prSet/>
      <dgm:spPr/>
      <dgm:t>
        <a:bodyPr/>
        <a:lstStyle/>
        <a:p>
          <a:endParaRPr lang="es-CO"/>
        </a:p>
      </dgm:t>
    </dgm:pt>
    <dgm:pt modelId="{8F75EB91-EC84-4EFF-859D-4659772592A3}" type="pres">
      <dgm:prSet presAssocID="{0808C267-B675-458C-B87E-208C836174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BCF913-5330-4596-9FB9-C7F59326A371}" type="pres">
      <dgm:prSet presAssocID="{CA98E57F-E857-4031-B51D-50DC4E30AEAC}" presName="linNode" presStyleCnt="0"/>
      <dgm:spPr/>
    </dgm:pt>
    <dgm:pt modelId="{B39FB595-6D94-44EA-A2B8-F1811B417CBC}" type="pres">
      <dgm:prSet presAssocID="{CA98E57F-E857-4031-B51D-50DC4E30AEA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A10F9A4-3206-4173-9D5F-AF7405A0CD70}" type="pres">
      <dgm:prSet presAssocID="{CA98E57F-E857-4031-B51D-50DC4E30AEA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838D4B-F9AB-4417-885F-548D7F60C567}" type="pres">
      <dgm:prSet presAssocID="{45557A10-C4EB-4C17-85B7-AA64A43A3B45}" presName="sp" presStyleCnt="0"/>
      <dgm:spPr/>
    </dgm:pt>
    <dgm:pt modelId="{868FE995-926C-4402-9D6B-FDF7098B4BF9}" type="pres">
      <dgm:prSet presAssocID="{D7664864-8492-42A7-816B-0A7C2D0F5AE1}" presName="linNode" presStyleCnt="0"/>
      <dgm:spPr/>
    </dgm:pt>
    <dgm:pt modelId="{DBEB068D-75FB-45EC-8C45-8DF308DD0ABC}" type="pres">
      <dgm:prSet presAssocID="{D7664864-8492-42A7-816B-0A7C2D0F5A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E128A2-9734-452A-8828-7F28E8CF93BC}" type="pres">
      <dgm:prSet presAssocID="{D7664864-8492-42A7-816B-0A7C2D0F5A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E074DE-80E9-4B96-BD36-D503EACD95B8}" type="pres">
      <dgm:prSet presAssocID="{A247D3BB-41FC-406A-A952-61901B0F763D}" presName="sp" presStyleCnt="0"/>
      <dgm:spPr/>
    </dgm:pt>
    <dgm:pt modelId="{445A545E-0286-4242-9E35-F404DED9223A}" type="pres">
      <dgm:prSet presAssocID="{ECDD0F92-895E-440F-84C2-6FB30103B8AF}" presName="linNode" presStyleCnt="0"/>
      <dgm:spPr/>
    </dgm:pt>
    <dgm:pt modelId="{3A779BA3-3E59-4679-A833-6DB7648987FA}" type="pres">
      <dgm:prSet presAssocID="{ECDD0F92-895E-440F-84C2-6FB30103B8A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F2607C-D404-4A6D-BD59-D77B1C5B52D8}" type="pres">
      <dgm:prSet presAssocID="{ECDD0F92-895E-440F-84C2-6FB30103B8A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13AC18E-D272-4669-8591-8052A9743DA1}" type="pres">
      <dgm:prSet presAssocID="{26B334EC-BFFB-4464-9711-805A9DB3E938}" presName="sp" presStyleCnt="0"/>
      <dgm:spPr/>
    </dgm:pt>
    <dgm:pt modelId="{1B76E735-B0CA-4991-9E54-CDE96F15A721}" type="pres">
      <dgm:prSet presAssocID="{044EB64D-B3D4-4473-9D9C-EEA25E796D25}" presName="linNode" presStyleCnt="0"/>
      <dgm:spPr/>
    </dgm:pt>
    <dgm:pt modelId="{BE358DF7-6E7D-4CCB-B2DC-1CD0ACF79CD3}" type="pres">
      <dgm:prSet presAssocID="{044EB64D-B3D4-4473-9D9C-EEA25E796D2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B6DB7B-510A-4306-A61D-17128266FAB1}" type="pres">
      <dgm:prSet presAssocID="{044EB64D-B3D4-4473-9D9C-EEA25E796D2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464C13A-0C23-4639-9E27-070A3D95987B}" srcId="{CA98E57F-E857-4031-B51D-50DC4E30AEAC}" destId="{BB789E62-09A0-466A-A50B-43CE04E82F1B}" srcOrd="0" destOrd="0" parTransId="{7E2A59EB-4990-49AB-88BA-DB0A18A2E556}" sibTransId="{9B515951-94E6-4ACE-8CE6-FB862D4922E5}"/>
    <dgm:cxn modelId="{83728E38-70D8-42ED-A5DB-B2FA6BC98822}" type="presOf" srcId="{D7664864-8492-42A7-816B-0A7C2D0F5AE1}" destId="{DBEB068D-75FB-45EC-8C45-8DF308DD0ABC}" srcOrd="0" destOrd="0" presId="urn:microsoft.com/office/officeart/2005/8/layout/vList5"/>
    <dgm:cxn modelId="{BBF4288A-857D-465F-B885-842E27F1678B}" srcId="{ECDD0F92-895E-440F-84C2-6FB30103B8AF}" destId="{D211E852-9206-4BE5-81E2-CF5FA62C4781}" srcOrd="0" destOrd="0" parTransId="{747BEC82-709F-421D-A2A2-B3D52FF164B8}" sibTransId="{92656808-A41D-497B-B0CB-BAD2B70BDD3A}"/>
    <dgm:cxn modelId="{4DCBFEFD-18C0-462B-BCB8-55EB3222E8B9}" type="presOf" srcId="{CA98E57F-E857-4031-B51D-50DC4E30AEAC}" destId="{B39FB595-6D94-44EA-A2B8-F1811B417CBC}" srcOrd="0" destOrd="0" presId="urn:microsoft.com/office/officeart/2005/8/layout/vList5"/>
    <dgm:cxn modelId="{D1EF7C6B-FE89-4F00-BDCA-462CCF52E51D}" type="presOf" srcId="{A55FB18D-985D-4018-A98D-B3BEBBCD10A0}" destId="{55E128A2-9734-452A-8828-7F28E8CF93BC}" srcOrd="0" destOrd="0" presId="urn:microsoft.com/office/officeart/2005/8/layout/vList5"/>
    <dgm:cxn modelId="{16E010BA-9707-4825-88FD-E89837A41140}" type="presOf" srcId="{6882DA1A-66CB-42CA-9BE7-C916CC9D4A6B}" destId="{55B6DB7B-510A-4306-A61D-17128266FAB1}" srcOrd="0" destOrd="0" presId="urn:microsoft.com/office/officeart/2005/8/layout/vList5"/>
    <dgm:cxn modelId="{A1C2D41E-05AA-402D-BB94-6E4F49E7DC3B}" type="presOf" srcId="{D211E852-9206-4BE5-81E2-CF5FA62C4781}" destId="{CBF2607C-D404-4A6D-BD59-D77B1C5B52D8}" srcOrd="0" destOrd="0" presId="urn:microsoft.com/office/officeart/2005/8/layout/vList5"/>
    <dgm:cxn modelId="{F15CF721-B651-4478-BA27-B1A2781B896E}" type="presOf" srcId="{0808C267-B675-458C-B87E-208C8361749D}" destId="{8F75EB91-EC84-4EFF-859D-4659772592A3}" srcOrd="0" destOrd="0" presId="urn:microsoft.com/office/officeart/2005/8/layout/vList5"/>
    <dgm:cxn modelId="{728A15E0-E55F-41EA-B3C1-B7C92CFB6E63}" srcId="{044EB64D-B3D4-4473-9D9C-EEA25E796D25}" destId="{6882DA1A-66CB-42CA-9BE7-C916CC9D4A6B}" srcOrd="0" destOrd="0" parTransId="{F4B2A3C4-F2B3-476B-B7E7-23FB3064E3B8}" sibTransId="{404B689A-0DDC-4682-9B4A-3B115396679E}"/>
    <dgm:cxn modelId="{7568EE87-30B4-4507-9599-D3D635F60471}" srcId="{0808C267-B675-458C-B87E-208C8361749D}" destId="{CA98E57F-E857-4031-B51D-50DC4E30AEAC}" srcOrd="0" destOrd="0" parTransId="{CF90EDE3-0206-4B67-AB8A-17003F114EDB}" sibTransId="{45557A10-C4EB-4C17-85B7-AA64A43A3B45}"/>
    <dgm:cxn modelId="{115A6576-38AF-4DC9-9513-7EBC4EAF5870}" type="presOf" srcId="{BB789E62-09A0-466A-A50B-43CE04E82F1B}" destId="{6A10F9A4-3206-4173-9D5F-AF7405A0CD70}" srcOrd="0" destOrd="0" presId="urn:microsoft.com/office/officeart/2005/8/layout/vList5"/>
    <dgm:cxn modelId="{6E90A2F8-1276-41AD-8ABD-A84DC44899E7}" srcId="{0808C267-B675-458C-B87E-208C8361749D}" destId="{D7664864-8492-42A7-816B-0A7C2D0F5AE1}" srcOrd="1" destOrd="0" parTransId="{FAC3883E-6A0F-4CE5-B75F-8470F46BA7ED}" sibTransId="{A247D3BB-41FC-406A-A952-61901B0F763D}"/>
    <dgm:cxn modelId="{BBAE1BEC-5422-4B04-B4A1-4CB4039FD5E4}" srcId="{0808C267-B675-458C-B87E-208C8361749D}" destId="{ECDD0F92-895E-440F-84C2-6FB30103B8AF}" srcOrd="2" destOrd="0" parTransId="{0E2824A8-EE0F-4987-89B3-A4B1D1C56C30}" sibTransId="{26B334EC-BFFB-4464-9711-805A9DB3E938}"/>
    <dgm:cxn modelId="{340B983F-84A8-4080-8B31-448E7C546407}" type="presOf" srcId="{044EB64D-B3D4-4473-9D9C-EEA25E796D25}" destId="{BE358DF7-6E7D-4CCB-B2DC-1CD0ACF79CD3}" srcOrd="0" destOrd="0" presId="urn:microsoft.com/office/officeart/2005/8/layout/vList5"/>
    <dgm:cxn modelId="{0D077464-A44D-477C-A513-56F4148040C5}" srcId="{D7664864-8492-42A7-816B-0A7C2D0F5AE1}" destId="{A55FB18D-985D-4018-A98D-B3BEBBCD10A0}" srcOrd="0" destOrd="0" parTransId="{6A4F7947-662F-4D00-BF17-BE7A6AA30EDA}" sibTransId="{BCFC5C9E-5779-44CB-880E-AE21C0401B2C}"/>
    <dgm:cxn modelId="{3FD50D1A-5D88-4C51-B5E0-B0F259BCFA6C}" srcId="{0808C267-B675-458C-B87E-208C8361749D}" destId="{044EB64D-B3D4-4473-9D9C-EEA25E796D25}" srcOrd="3" destOrd="0" parTransId="{7CCA798F-33E4-488F-9DB5-5191599DD801}" sibTransId="{94A3537D-DDB9-49B0-B7B1-6D229394172B}"/>
    <dgm:cxn modelId="{83A1942B-18F9-4A39-9DE9-768C148E751A}" type="presOf" srcId="{ECDD0F92-895E-440F-84C2-6FB30103B8AF}" destId="{3A779BA3-3E59-4679-A833-6DB7648987FA}" srcOrd="0" destOrd="0" presId="urn:microsoft.com/office/officeart/2005/8/layout/vList5"/>
    <dgm:cxn modelId="{71527FE4-3ACB-451E-81C2-C8F891709753}" type="presParOf" srcId="{8F75EB91-EC84-4EFF-859D-4659772592A3}" destId="{9DBCF913-5330-4596-9FB9-C7F59326A371}" srcOrd="0" destOrd="0" presId="urn:microsoft.com/office/officeart/2005/8/layout/vList5"/>
    <dgm:cxn modelId="{99BFC082-28F1-4DA2-A14C-7AB88696A38E}" type="presParOf" srcId="{9DBCF913-5330-4596-9FB9-C7F59326A371}" destId="{B39FB595-6D94-44EA-A2B8-F1811B417CBC}" srcOrd="0" destOrd="0" presId="urn:microsoft.com/office/officeart/2005/8/layout/vList5"/>
    <dgm:cxn modelId="{40DC3FED-F22D-413F-8CAF-F279550BECA2}" type="presParOf" srcId="{9DBCF913-5330-4596-9FB9-C7F59326A371}" destId="{6A10F9A4-3206-4173-9D5F-AF7405A0CD70}" srcOrd="1" destOrd="0" presId="urn:microsoft.com/office/officeart/2005/8/layout/vList5"/>
    <dgm:cxn modelId="{76920DBA-AFFE-4ED7-92F7-22E970BD7767}" type="presParOf" srcId="{8F75EB91-EC84-4EFF-859D-4659772592A3}" destId="{23838D4B-F9AB-4417-885F-548D7F60C567}" srcOrd="1" destOrd="0" presId="urn:microsoft.com/office/officeart/2005/8/layout/vList5"/>
    <dgm:cxn modelId="{0BAC2617-6925-4232-841A-86871F7A1F6D}" type="presParOf" srcId="{8F75EB91-EC84-4EFF-859D-4659772592A3}" destId="{868FE995-926C-4402-9D6B-FDF7098B4BF9}" srcOrd="2" destOrd="0" presId="urn:microsoft.com/office/officeart/2005/8/layout/vList5"/>
    <dgm:cxn modelId="{16C1219B-24EC-4704-9AA6-E094D431976A}" type="presParOf" srcId="{868FE995-926C-4402-9D6B-FDF7098B4BF9}" destId="{DBEB068D-75FB-45EC-8C45-8DF308DD0ABC}" srcOrd="0" destOrd="0" presId="urn:microsoft.com/office/officeart/2005/8/layout/vList5"/>
    <dgm:cxn modelId="{5635EA03-AA84-4BC4-9CDF-709F786C6C55}" type="presParOf" srcId="{868FE995-926C-4402-9D6B-FDF7098B4BF9}" destId="{55E128A2-9734-452A-8828-7F28E8CF93BC}" srcOrd="1" destOrd="0" presId="urn:microsoft.com/office/officeart/2005/8/layout/vList5"/>
    <dgm:cxn modelId="{CE47044F-C0D8-4AF8-AB8D-11BB9DC357A6}" type="presParOf" srcId="{8F75EB91-EC84-4EFF-859D-4659772592A3}" destId="{37E074DE-80E9-4B96-BD36-D503EACD95B8}" srcOrd="3" destOrd="0" presId="urn:microsoft.com/office/officeart/2005/8/layout/vList5"/>
    <dgm:cxn modelId="{A68D4A60-96CF-43FC-83A3-48885BEA25CB}" type="presParOf" srcId="{8F75EB91-EC84-4EFF-859D-4659772592A3}" destId="{445A545E-0286-4242-9E35-F404DED9223A}" srcOrd="4" destOrd="0" presId="urn:microsoft.com/office/officeart/2005/8/layout/vList5"/>
    <dgm:cxn modelId="{D9DC8720-CBB8-45A4-89EC-D60790717AF2}" type="presParOf" srcId="{445A545E-0286-4242-9E35-F404DED9223A}" destId="{3A779BA3-3E59-4679-A833-6DB7648987FA}" srcOrd="0" destOrd="0" presId="urn:microsoft.com/office/officeart/2005/8/layout/vList5"/>
    <dgm:cxn modelId="{35000A15-ADA2-4844-AA2D-D9819BEE005D}" type="presParOf" srcId="{445A545E-0286-4242-9E35-F404DED9223A}" destId="{CBF2607C-D404-4A6D-BD59-D77B1C5B52D8}" srcOrd="1" destOrd="0" presId="urn:microsoft.com/office/officeart/2005/8/layout/vList5"/>
    <dgm:cxn modelId="{955837C9-6A5D-4174-90E5-95C1BEAEEC89}" type="presParOf" srcId="{8F75EB91-EC84-4EFF-859D-4659772592A3}" destId="{813AC18E-D272-4669-8591-8052A9743DA1}" srcOrd="5" destOrd="0" presId="urn:microsoft.com/office/officeart/2005/8/layout/vList5"/>
    <dgm:cxn modelId="{106CB14F-1EEE-415F-B316-CB93C840F718}" type="presParOf" srcId="{8F75EB91-EC84-4EFF-859D-4659772592A3}" destId="{1B76E735-B0CA-4991-9E54-CDE96F15A721}" srcOrd="6" destOrd="0" presId="urn:microsoft.com/office/officeart/2005/8/layout/vList5"/>
    <dgm:cxn modelId="{F444BEBF-0C33-428F-950C-F1C7C48B2083}" type="presParOf" srcId="{1B76E735-B0CA-4991-9E54-CDE96F15A721}" destId="{BE358DF7-6E7D-4CCB-B2DC-1CD0ACF79CD3}" srcOrd="0" destOrd="0" presId="urn:microsoft.com/office/officeart/2005/8/layout/vList5"/>
    <dgm:cxn modelId="{559061A8-28C5-4A49-8BAE-6D7BB3BD3467}" type="presParOf" srcId="{1B76E735-B0CA-4991-9E54-CDE96F15A721}" destId="{55B6DB7B-510A-4306-A61D-17128266FA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0F9A4-3206-4173-9D5F-AF7405A0CD70}">
      <dsp:nvSpPr>
        <dsp:cNvPr id="0" name=""/>
        <dsp:cNvSpPr/>
      </dsp:nvSpPr>
      <dsp:spPr>
        <a:xfrm rot="5400000">
          <a:off x="2804751" y="-1138542"/>
          <a:ext cx="462245" cy="28572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900" kern="1200" dirty="0" smtClean="0"/>
            <a:t>Arts. 10, </a:t>
          </a:r>
          <a:r>
            <a:rPr lang="nl-NL" sz="900" kern="1200" dirty="0" smtClean="0"/>
            <a:t> 79,  80</a:t>
          </a:r>
          <a:r>
            <a:rPr lang="nl-NL" sz="900" kern="1200" dirty="0" smtClean="0"/>
            <a:t>, 142 al 145</a:t>
          </a:r>
          <a:endParaRPr lang="es-CO" sz="900" kern="1200" dirty="0"/>
        </a:p>
      </dsp:txBody>
      <dsp:txXfrm rot="-5400000">
        <a:off x="1607228" y="81546"/>
        <a:ext cx="2834728" cy="417115"/>
      </dsp:txXfrm>
    </dsp:sp>
    <dsp:sp modelId="{B39FB595-6D94-44EA-A2B8-F1811B417CBC}">
      <dsp:nvSpPr>
        <dsp:cNvPr id="0" name=""/>
        <dsp:cNvSpPr/>
      </dsp:nvSpPr>
      <dsp:spPr>
        <a:xfrm>
          <a:off x="0" y="1201"/>
          <a:ext cx="1607227" cy="5778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Ley 65 del 1993</a:t>
          </a:r>
          <a:endParaRPr lang="es-CO" sz="1200" b="1" kern="1200" dirty="0"/>
        </a:p>
      </dsp:txBody>
      <dsp:txXfrm>
        <a:off x="28206" y="29407"/>
        <a:ext cx="1550815" cy="521394"/>
      </dsp:txXfrm>
    </dsp:sp>
    <dsp:sp modelId="{55E128A2-9734-452A-8828-7F28E8CF93BC}">
      <dsp:nvSpPr>
        <dsp:cNvPr id="0" name=""/>
        <dsp:cNvSpPr/>
      </dsp:nvSpPr>
      <dsp:spPr>
        <a:xfrm rot="5400000">
          <a:off x="2804751" y="-531845"/>
          <a:ext cx="462245" cy="28572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Reglamento </a:t>
          </a:r>
          <a:r>
            <a:rPr lang="es-CO" sz="900" kern="1200" dirty="0" smtClean="0"/>
            <a:t>general  al cual deben ajustarse los RRI de los ERON. </a:t>
          </a:r>
          <a:r>
            <a:rPr lang="es-CO" sz="900" kern="1200" dirty="0" smtClean="0"/>
            <a:t>Arts. 58 al 66</a:t>
          </a:r>
          <a:endParaRPr lang="es-CO" sz="900" kern="1200" dirty="0"/>
        </a:p>
      </dsp:txBody>
      <dsp:txXfrm rot="-5400000">
        <a:off x="1607228" y="688243"/>
        <a:ext cx="2834728" cy="417115"/>
      </dsp:txXfrm>
    </dsp:sp>
    <dsp:sp modelId="{DBEB068D-75FB-45EC-8C45-8DF308DD0ABC}">
      <dsp:nvSpPr>
        <dsp:cNvPr id="0" name=""/>
        <dsp:cNvSpPr/>
      </dsp:nvSpPr>
      <dsp:spPr>
        <a:xfrm>
          <a:off x="0" y="607898"/>
          <a:ext cx="1607227" cy="5778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Acuerdo 0011 de 1995</a:t>
          </a:r>
          <a:endParaRPr lang="es-CO" sz="1200" b="1" kern="1200" dirty="0"/>
        </a:p>
      </dsp:txBody>
      <dsp:txXfrm>
        <a:off x="28206" y="636104"/>
        <a:ext cx="1550815" cy="521394"/>
      </dsp:txXfrm>
    </dsp:sp>
    <dsp:sp modelId="{CBF2607C-D404-4A6D-BD59-D77B1C5B52D8}">
      <dsp:nvSpPr>
        <dsp:cNvPr id="0" name=""/>
        <dsp:cNvSpPr/>
      </dsp:nvSpPr>
      <dsp:spPr>
        <a:xfrm rot="5400000">
          <a:off x="2804751" y="74851"/>
          <a:ext cx="462245" cy="285729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Reglamento General para el manejo de recursos propios del INPEC, generados en Establecimientos de Reclusión</a:t>
          </a:r>
          <a:endParaRPr lang="es-CO" sz="900" kern="1200" dirty="0"/>
        </a:p>
      </dsp:txBody>
      <dsp:txXfrm rot="-5400000">
        <a:off x="1607228" y="1294940"/>
        <a:ext cx="2834728" cy="417115"/>
      </dsp:txXfrm>
    </dsp:sp>
    <dsp:sp modelId="{3A779BA3-3E59-4679-A833-6DB7648987FA}">
      <dsp:nvSpPr>
        <dsp:cNvPr id="0" name=""/>
        <dsp:cNvSpPr/>
      </dsp:nvSpPr>
      <dsp:spPr>
        <a:xfrm>
          <a:off x="0" y="1214595"/>
          <a:ext cx="1607227" cy="5778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Acuerdo </a:t>
          </a:r>
          <a:r>
            <a:rPr lang="es-CO" sz="1200" b="1" kern="1200" dirty="0" smtClean="0"/>
            <a:t>010 </a:t>
          </a:r>
          <a:r>
            <a:rPr lang="es-CO" sz="1200" b="1" kern="1200" dirty="0" smtClean="0"/>
            <a:t>de 2004</a:t>
          </a:r>
          <a:endParaRPr lang="es-CO" sz="1200" b="1" kern="1200" dirty="0"/>
        </a:p>
      </dsp:txBody>
      <dsp:txXfrm>
        <a:off x="28206" y="1242801"/>
        <a:ext cx="1550815" cy="521394"/>
      </dsp:txXfrm>
    </dsp:sp>
    <dsp:sp modelId="{55B6DB7B-510A-4306-A61D-17128266FAB1}">
      <dsp:nvSpPr>
        <dsp:cNvPr id="0" name=""/>
        <dsp:cNvSpPr/>
      </dsp:nvSpPr>
      <dsp:spPr>
        <a:xfrm rot="5400000">
          <a:off x="2804751" y="681548"/>
          <a:ext cx="462245" cy="28572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Crea el </a:t>
          </a:r>
          <a:r>
            <a:rPr lang="es-CO" sz="900" kern="1200" dirty="0" smtClean="0"/>
            <a:t>programa de  salud ocupacional y prevención de riesgos  para la población reclusa. </a:t>
          </a:r>
          <a:endParaRPr lang="es-CO" sz="900" kern="1200" dirty="0"/>
        </a:p>
      </dsp:txBody>
      <dsp:txXfrm rot="-5400000">
        <a:off x="1607228" y="1901637"/>
        <a:ext cx="2834728" cy="417115"/>
      </dsp:txXfrm>
    </dsp:sp>
    <dsp:sp modelId="{BE358DF7-6E7D-4CCB-B2DC-1CD0ACF79CD3}">
      <dsp:nvSpPr>
        <dsp:cNvPr id="0" name=""/>
        <dsp:cNvSpPr/>
      </dsp:nvSpPr>
      <dsp:spPr>
        <a:xfrm>
          <a:off x="0" y="1821292"/>
          <a:ext cx="1607227" cy="5778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Res. </a:t>
          </a:r>
          <a:r>
            <a:rPr lang="es-CO" sz="1200" b="1" kern="1200" dirty="0" smtClean="0"/>
            <a:t>3668/2011</a:t>
          </a:r>
          <a:endParaRPr lang="es-CO" sz="1200" b="1" kern="1200" dirty="0"/>
        </a:p>
      </dsp:txBody>
      <dsp:txXfrm>
        <a:off x="28206" y="1849498"/>
        <a:ext cx="1550815" cy="521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0F9A4-3206-4173-9D5F-AF7405A0CD70}">
      <dsp:nvSpPr>
        <dsp:cNvPr id="0" name=""/>
        <dsp:cNvSpPr/>
      </dsp:nvSpPr>
      <dsp:spPr>
        <a:xfrm rot="5400000">
          <a:off x="2804751" y="-1138542"/>
          <a:ext cx="462245" cy="285729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Pautas para la atención Integral y el Tratamiento Penitenciario</a:t>
          </a:r>
          <a:endParaRPr lang="es-CO" sz="900" kern="1200" dirty="0"/>
        </a:p>
      </dsp:txBody>
      <dsp:txXfrm rot="-5400000">
        <a:off x="1607228" y="81546"/>
        <a:ext cx="2834728" cy="417115"/>
      </dsp:txXfrm>
    </dsp:sp>
    <dsp:sp modelId="{B39FB595-6D94-44EA-A2B8-F1811B417CBC}">
      <dsp:nvSpPr>
        <dsp:cNvPr id="0" name=""/>
        <dsp:cNvSpPr/>
      </dsp:nvSpPr>
      <dsp:spPr>
        <a:xfrm>
          <a:off x="0" y="1201"/>
          <a:ext cx="1607227" cy="5778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Res. 7302 de 2005</a:t>
          </a:r>
          <a:endParaRPr lang="es-CO" sz="1200" b="1" kern="1200" dirty="0"/>
        </a:p>
      </dsp:txBody>
      <dsp:txXfrm>
        <a:off x="28206" y="29407"/>
        <a:ext cx="1550815" cy="521394"/>
      </dsp:txXfrm>
    </dsp:sp>
    <dsp:sp modelId="{55E128A2-9734-452A-8828-7F28E8CF93BC}">
      <dsp:nvSpPr>
        <dsp:cNvPr id="0" name=""/>
        <dsp:cNvSpPr/>
      </dsp:nvSpPr>
      <dsp:spPr>
        <a:xfrm rot="5400000">
          <a:off x="2804751" y="-531845"/>
          <a:ext cx="462245" cy="285729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just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smtClean="0"/>
            <a:t>Actividades validas para redención de pena</a:t>
          </a:r>
          <a:endParaRPr lang="es-CO" sz="900" kern="1200" dirty="0"/>
        </a:p>
      </dsp:txBody>
      <dsp:txXfrm rot="-5400000">
        <a:off x="1607228" y="688243"/>
        <a:ext cx="2834728" cy="417115"/>
      </dsp:txXfrm>
    </dsp:sp>
    <dsp:sp modelId="{DBEB068D-75FB-45EC-8C45-8DF308DD0ABC}">
      <dsp:nvSpPr>
        <dsp:cNvPr id="0" name=""/>
        <dsp:cNvSpPr/>
      </dsp:nvSpPr>
      <dsp:spPr>
        <a:xfrm>
          <a:off x="0" y="607898"/>
          <a:ext cx="1607227" cy="5778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Res. 2392 de 2006</a:t>
          </a:r>
          <a:endParaRPr lang="es-CO" sz="1200" b="1" kern="1200" dirty="0"/>
        </a:p>
      </dsp:txBody>
      <dsp:txXfrm>
        <a:off x="28206" y="636104"/>
        <a:ext cx="1550815" cy="521394"/>
      </dsp:txXfrm>
    </dsp:sp>
    <dsp:sp modelId="{CBF2607C-D404-4A6D-BD59-D77B1C5B52D8}">
      <dsp:nvSpPr>
        <dsp:cNvPr id="0" name=""/>
        <dsp:cNvSpPr/>
      </dsp:nvSpPr>
      <dsp:spPr>
        <a:xfrm rot="5400000">
          <a:off x="2804751" y="74851"/>
          <a:ext cx="462245" cy="285729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smtClean="0"/>
            <a:t>Aprobación metodología P.A.S.O</a:t>
          </a:r>
          <a:endParaRPr lang="es-CO" sz="900" kern="1200" dirty="0"/>
        </a:p>
      </dsp:txBody>
      <dsp:txXfrm rot="-5400000">
        <a:off x="1607228" y="1294940"/>
        <a:ext cx="2834728" cy="417115"/>
      </dsp:txXfrm>
    </dsp:sp>
    <dsp:sp modelId="{3A779BA3-3E59-4679-A833-6DB7648987FA}">
      <dsp:nvSpPr>
        <dsp:cNvPr id="0" name=""/>
        <dsp:cNvSpPr/>
      </dsp:nvSpPr>
      <dsp:spPr>
        <a:xfrm>
          <a:off x="0" y="1214595"/>
          <a:ext cx="1607227" cy="5778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Res. 2521 de 2006</a:t>
          </a:r>
          <a:endParaRPr lang="es-CO" sz="1200" b="1" kern="1200" dirty="0"/>
        </a:p>
      </dsp:txBody>
      <dsp:txXfrm>
        <a:off x="28206" y="1242801"/>
        <a:ext cx="1550815" cy="521394"/>
      </dsp:txXfrm>
    </dsp:sp>
    <dsp:sp modelId="{55B6DB7B-510A-4306-A61D-17128266FAB1}">
      <dsp:nvSpPr>
        <dsp:cNvPr id="0" name=""/>
        <dsp:cNvSpPr/>
      </dsp:nvSpPr>
      <dsp:spPr>
        <a:xfrm rot="5400000">
          <a:off x="2804751" y="681548"/>
          <a:ext cx="462245" cy="28572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 Parámetros apara la  asignación de cupos y pago de bonificación  por trabajo y servicios en establecimientos de reclusión. </a:t>
          </a:r>
          <a:endParaRPr lang="es-CO" sz="900" kern="1200" dirty="0"/>
        </a:p>
      </dsp:txBody>
      <dsp:txXfrm rot="-5400000">
        <a:off x="1607228" y="1901637"/>
        <a:ext cx="2834728" cy="417115"/>
      </dsp:txXfrm>
    </dsp:sp>
    <dsp:sp modelId="{BE358DF7-6E7D-4CCB-B2DC-1CD0ACF79CD3}">
      <dsp:nvSpPr>
        <dsp:cNvPr id="0" name=""/>
        <dsp:cNvSpPr/>
      </dsp:nvSpPr>
      <dsp:spPr>
        <a:xfrm>
          <a:off x="0" y="1821292"/>
          <a:ext cx="1607227" cy="5778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Directiva 054 de 2011</a:t>
          </a:r>
          <a:endParaRPr lang="es-CO" sz="1200" b="1" kern="1200" dirty="0"/>
        </a:p>
      </dsp:txBody>
      <dsp:txXfrm>
        <a:off x="28206" y="1849498"/>
        <a:ext cx="1550815" cy="521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F148-452E-41FE-B914-7AFCC84600E4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2D0E6-BD36-4A90-8500-E06FE498B8A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7957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5051" y="1118473"/>
            <a:ext cx="4590574" cy="7717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10101" y="2040255"/>
            <a:ext cx="378047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6810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8535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915489" y="144185"/>
            <a:ext cx="1215152" cy="30720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70034" y="144185"/>
            <a:ext cx="3555444" cy="30720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8237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0909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616" y="2313623"/>
            <a:ext cx="4590574" cy="715089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6616" y="1526025"/>
            <a:ext cx="4590574" cy="78759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8962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70034" y="840105"/>
            <a:ext cx="2385298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45343" y="840105"/>
            <a:ext cx="2385298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17698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70034" y="805934"/>
            <a:ext cx="2386236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0034" y="1141809"/>
            <a:ext cx="2386236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743468" y="805934"/>
            <a:ext cx="2387173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743468" y="1141809"/>
            <a:ext cx="2387173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2736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3479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895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0034" y="143351"/>
            <a:ext cx="1776785" cy="61007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1514" y="143352"/>
            <a:ext cx="3019127" cy="30728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70034" y="753428"/>
            <a:ext cx="1776785" cy="2462808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5968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8570" y="2520315"/>
            <a:ext cx="3240405" cy="2975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58570" y="321707"/>
            <a:ext cx="3240405" cy="216027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58570" y="2817852"/>
            <a:ext cx="3240405" cy="422553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0576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70034" y="144185"/>
            <a:ext cx="4860608" cy="60007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70034" y="840105"/>
            <a:ext cx="4860608" cy="2376131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7003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236BD-D3F3-4047-8F6F-402301BF32C6}" type="datetimeFigureOut">
              <a:rPr lang="es-CO" smtClean="0"/>
              <a:pPr/>
              <a:t>13/11/2013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845231" y="3337084"/>
            <a:ext cx="1710214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87048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A6C1-AF92-4D6A-B565-F464218C19A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668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-1"/>
            <a:ext cx="5400675" cy="3600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Rectángulo"/>
          <p:cNvSpPr/>
          <p:nvPr/>
        </p:nvSpPr>
        <p:spPr>
          <a:xfrm>
            <a:off x="-2" y="2520305"/>
            <a:ext cx="5400675" cy="10801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0065"/>
            <a:ext cx="5400674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57" y="2520304"/>
            <a:ext cx="3744416" cy="5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177" y="705503"/>
            <a:ext cx="4132305" cy="145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6081" y="-2"/>
            <a:ext cx="1368152" cy="122416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Rectángulo"/>
          <p:cNvSpPr/>
          <p:nvPr/>
        </p:nvSpPr>
        <p:spPr>
          <a:xfrm>
            <a:off x="188963" y="2624251"/>
            <a:ext cx="36635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ACTIVIDADES PRODUCTIVAS</a:t>
            </a:r>
            <a:endParaRPr lang="es-ES" sz="200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2065" y="2448297"/>
            <a:ext cx="2825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  <a:latin typeface="Constantia" pitchFamily="18" charset="0"/>
              </a:rPr>
              <a:t>Subdirección de Desarrollo de</a:t>
            </a:r>
            <a:endParaRPr lang="es-CO" sz="1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2052265" y="3137924"/>
            <a:ext cx="3240360" cy="390493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es-CO" sz="1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CT. JAIME EXCELINO </a:t>
            </a:r>
            <a:r>
              <a:rPr lang="es-CO" sz="11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MICAHÁN </a:t>
            </a:r>
            <a:r>
              <a:rPr lang="es-CO" sz="1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RUIZ</a:t>
            </a:r>
          </a:p>
          <a:p>
            <a:pPr algn="r"/>
            <a:r>
              <a:rPr lang="es-CO" sz="1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Subdirector Desarrollo Actividades de Productivas</a:t>
            </a:r>
            <a:endParaRPr lang="es-CO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90" y="720105"/>
            <a:ext cx="1224136" cy="41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774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1535">
        <p14:vortex dir="d"/>
      </p:transition>
    </mc:Choice>
    <mc:Fallback>
      <p:transition spd="slow" advClick="0" advTm="115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9" grpId="0"/>
      <p:bldP spid="2" grpId="0"/>
      <p:bldP spid="30" grpId="0" build="p"/>
    </p:bldLst>
  </p:timing>
  <p:extLst mod="1">
    <p:ext uri="{E180D4A7-C9FB-4DFB-919C-405C955672EB}">
      <p14:showEvtLst xmlns:p14="http://schemas.microsoft.com/office/powerpoint/2010/main" xmlns="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372736484"/>
              </p:ext>
            </p:extLst>
          </p:nvPr>
        </p:nvGraphicFramePr>
        <p:xfrm>
          <a:off x="540071" y="768077"/>
          <a:ext cx="4464521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42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xmlns="" val="1183134479"/>
              </p:ext>
            </p:extLst>
          </p:nvPr>
        </p:nvGraphicFramePr>
        <p:xfrm>
          <a:off x="540071" y="768077"/>
          <a:ext cx="4464521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682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B39FB595-6D94-44EA-A2B8-F1811B4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6A10F9A4-3206-4173-9D5F-AF7405A0C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dgm id="{DBEB068D-75FB-45EC-8C45-8DF308DD0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55E128A2-9734-452A-8828-7F28E8CF9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3A779BA3-3E59-4679-A833-6DB76489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CBF2607C-D404-4A6D-BD59-D77B1C5B5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BE358DF7-6E7D-4CCB-B2DC-1CD0ACF79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55B6DB7B-510A-4306-A61D-17128266F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" y="7934"/>
            <a:ext cx="5400675" cy="3592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-1" y="25"/>
            <a:ext cx="5400678" cy="144018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 rot="10800000">
            <a:off x="0" y="2160265"/>
            <a:ext cx="5400676" cy="144018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1549221" y="734400"/>
            <a:ext cx="2230223" cy="2183908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 redondeado"/>
          <p:cNvSpPr/>
          <p:nvPr/>
        </p:nvSpPr>
        <p:spPr>
          <a:xfrm>
            <a:off x="36041" y="1008137"/>
            <a:ext cx="1010136" cy="2764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Líneas de producción 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6041" y="1728217"/>
            <a:ext cx="101013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Gestión ambiental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6025" y="93264"/>
            <a:ext cx="5188626" cy="48282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1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</a:rPr>
              <a:t>3. </a:t>
            </a:r>
            <a:r>
              <a:rPr lang="es-CO" sz="1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COMPONENTES ESTRATÉGICOS DEL PLAN DE DESARROLLO ACTIVIDADES PRODUCTIVAS INPEC 2011 - 2014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054289" y="2747189"/>
            <a:ext cx="1294120" cy="443628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700" dirty="0" smtClean="0">
                <a:solidFill>
                  <a:schemeClr val="tx1"/>
                </a:solidFill>
              </a:rPr>
              <a:t>Vinculación de Internos en Actividades Ocupacionales Laborales</a:t>
            </a:r>
            <a:endParaRPr lang="es-CO" sz="700" dirty="0">
              <a:solidFill>
                <a:schemeClr val="tx1"/>
              </a:solidFill>
            </a:endParaRPr>
          </a:p>
        </p:txBody>
      </p:sp>
      <p:sp>
        <p:nvSpPr>
          <p:cNvPr id="10" name="9 Flecha curvada hacia arriba"/>
          <p:cNvSpPr/>
          <p:nvPr/>
        </p:nvSpPr>
        <p:spPr>
          <a:xfrm rot="11534436">
            <a:off x="733747" y="650113"/>
            <a:ext cx="725656" cy="255361"/>
          </a:xfrm>
          <a:prstGeom prst="curvedUpArrow">
            <a:avLst>
              <a:gd name="adj1" fmla="val 25000"/>
              <a:gd name="adj2" fmla="val 58642"/>
              <a:gd name="adj3" fmla="val 76132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280465" y="1019693"/>
            <a:ext cx="1010136" cy="27647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Actividades productivas por administración directa.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280465" y="1368177"/>
            <a:ext cx="101013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Actividades productivas industrial, agrícolas y comerciales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282489" y="1728217"/>
            <a:ext cx="101013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Seguimiento de las actividades productivas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14" name="13 Flecha curvada hacia arriba"/>
          <p:cNvSpPr/>
          <p:nvPr/>
        </p:nvSpPr>
        <p:spPr>
          <a:xfrm rot="10230610" flipV="1">
            <a:off x="733416" y="2097916"/>
            <a:ext cx="725656" cy="292562"/>
          </a:xfrm>
          <a:prstGeom prst="curvedUpArrow">
            <a:avLst>
              <a:gd name="adj1" fmla="val 25000"/>
              <a:gd name="adj2" fmla="val 58642"/>
              <a:gd name="adj3" fmla="val 76132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492425" y="1076810"/>
            <a:ext cx="864096" cy="867407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00" dirty="0" smtClean="0">
                <a:solidFill>
                  <a:schemeClr val="tx1"/>
                </a:solidFill>
              </a:rPr>
              <a:t>Actividades productivas laborales dirigidas a la población privada de la libertad </a:t>
            </a:r>
            <a:endParaRPr lang="es-CO" sz="700" dirty="0">
              <a:solidFill>
                <a:schemeClr val="tx1"/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 flipH="1">
            <a:off x="3977659" y="677384"/>
            <a:ext cx="738902" cy="1690310"/>
            <a:chOff x="731392" y="821424"/>
            <a:chExt cx="725987" cy="1690310"/>
          </a:xfrm>
          <a:solidFill>
            <a:srgbClr val="92D050"/>
          </a:solidFill>
        </p:grpSpPr>
        <p:sp>
          <p:nvSpPr>
            <p:cNvPr id="17" name="16 Flecha curvada hacia arriba"/>
            <p:cNvSpPr/>
            <p:nvPr/>
          </p:nvSpPr>
          <p:spPr>
            <a:xfrm rot="11534436">
              <a:off x="731723" y="821424"/>
              <a:ext cx="725656" cy="255361"/>
            </a:xfrm>
            <a:prstGeom prst="curvedUpArrow">
              <a:avLst>
                <a:gd name="adj1" fmla="val 25000"/>
                <a:gd name="adj2" fmla="val 58642"/>
                <a:gd name="adj3" fmla="val 76132"/>
              </a:avLst>
            </a:prstGeom>
            <a:grpFill/>
            <a:ln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  <p:sp>
          <p:nvSpPr>
            <p:cNvPr id="18" name="17 Flecha curvada hacia arriba"/>
            <p:cNvSpPr/>
            <p:nvPr/>
          </p:nvSpPr>
          <p:spPr>
            <a:xfrm rot="10230610" flipV="1">
              <a:off x="731392" y="2219172"/>
              <a:ext cx="725656" cy="292562"/>
            </a:xfrm>
            <a:prstGeom prst="curvedUpArrow">
              <a:avLst>
                <a:gd name="adj1" fmla="val 25000"/>
                <a:gd name="adj2" fmla="val 58642"/>
                <a:gd name="adj3" fmla="val 76132"/>
              </a:avLst>
            </a:prstGeom>
            <a:grpFill/>
            <a:ln>
              <a:solidFill>
                <a:srgbClr val="92D05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sp>
        <p:nvSpPr>
          <p:cNvPr id="19" name="18 Rectángulo redondeado"/>
          <p:cNvSpPr/>
          <p:nvPr/>
        </p:nvSpPr>
        <p:spPr>
          <a:xfrm>
            <a:off x="2194257" y="3251941"/>
            <a:ext cx="1010136" cy="2764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Procesos de autoabastecimiento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346385" y="3251941"/>
            <a:ext cx="1010136" cy="2764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Reconocimiento económico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044153" y="3251941"/>
            <a:ext cx="1010136" cy="2764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Planes Ocupacionales a Nivel Nacional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22" name="21 Flecha curvada hacia arriba"/>
          <p:cNvSpPr/>
          <p:nvPr/>
        </p:nvSpPr>
        <p:spPr>
          <a:xfrm rot="12403842" flipH="1">
            <a:off x="3444747" y="2792024"/>
            <a:ext cx="689012" cy="193665"/>
          </a:xfrm>
          <a:prstGeom prst="curvedUpArrow">
            <a:avLst>
              <a:gd name="adj1" fmla="val 25000"/>
              <a:gd name="adj2" fmla="val 58642"/>
              <a:gd name="adj3" fmla="val 7613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22 Flecha curvada hacia arriba"/>
          <p:cNvSpPr/>
          <p:nvPr/>
        </p:nvSpPr>
        <p:spPr>
          <a:xfrm rot="9463953">
            <a:off x="1201022" y="2791654"/>
            <a:ext cx="713030" cy="208162"/>
          </a:xfrm>
          <a:prstGeom prst="curvedUpArrow">
            <a:avLst>
              <a:gd name="adj1" fmla="val 25000"/>
              <a:gd name="adj2" fmla="val 58642"/>
              <a:gd name="adj3" fmla="val 7613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6041" y="1368177"/>
            <a:ext cx="1010136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" dirty="0" smtClean="0">
                <a:solidFill>
                  <a:schemeClr val="tx1"/>
                </a:solidFill>
              </a:rPr>
              <a:t>Comercialización de bienes, servicios y productos</a:t>
            </a:r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972145" y="1076811"/>
            <a:ext cx="870936" cy="867406"/>
          </a:xfrm>
          <a:prstGeom prst="roundRect">
            <a:avLst/>
          </a:prstGeom>
          <a:solidFill>
            <a:schemeClr val="bg1">
              <a:alpha val="70000"/>
            </a:schemeClr>
          </a:solidFill>
          <a:ln w="127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700" dirty="0" smtClean="0">
                <a:solidFill>
                  <a:schemeClr val="tx1"/>
                </a:solidFill>
              </a:rPr>
              <a:t>Gestión empresarial en manejo de actividades productivas</a:t>
            </a:r>
            <a:endParaRPr lang="es-CO" sz="700" dirty="0">
              <a:solidFill>
                <a:schemeClr val="tx1"/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695763" y="864097"/>
            <a:ext cx="1962725" cy="1959146"/>
            <a:chOff x="1600027" y="1151498"/>
            <a:chExt cx="1962725" cy="1959146"/>
          </a:xfrm>
        </p:grpSpPr>
        <p:sp>
          <p:nvSpPr>
            <p:cNvPr id="27" name="26 Forma libre"/>
            <p:cNvSpPr/>
            <p:nvPr/>
          </p:nvSpPr>
          <p:spPr>
            <a:xfrm>
              <a:off x="1606966" y="1154858"/>
              <a:ext cx="1955786" cy="1955786"/>
            </a:xfrm>
            <a:custGeom>
              <a:avLst/>
              <a:gdLst>
                <a:gd name="connsiteX0" fmla="*/ 977893 w 1955786"/>
                <a:gd name="connsiteY0" fmla="*/ 0 h 1955786"/>
                <a:gd name="connsiteX1" fmla="*/ 1824773 w 1955786"/>
                <a:gd name="connsiteY1" fmla="*/ 488946 h 1955786"/>
                <a:gd name="connsiteX2" fmla="*/ 1824773 w 1955786"/>
                <a:gd name="connsiteY2" fmla="*/ 1466839 h 1955786"/>
                <a:gd name="connsiteX3" fmla="*/ 977893 w 1955786"/>
                <a:gd name="connsiteY3" fmla="*/ 977893 h 1955786"/>
                <a:gd name="connsiteX4" fmla="*/ 977893 w 1955786"/>
                <a:gd name="connsiteY4" fmla="*/ 0 h 195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786" h="1955786">
                  <a:moveTo>
                    <a:pt x="977893" y="0"/>
                  </a:moveTo>
                  <a:cubicBezTo>
                    <a:pt x="1327261" y="0"/>
                    <a:pt x="1650089" y="186385"/>
                    <a:pt x="1824773" y="488946"/>
                  </a:cubicBezTo>
                  <a:cubicBezTo>
                    <a:pt x="1999457" y="791507"/>
                    <a:pt x="1999457" y="1164278"/>
                    <a:pt x="1824773" y="1466839"/>
                  </a:cubicBezTo>
                  <a:lnTo>
                    <a:pt x="977893" y="977893"/>
                  </a:lnTo>
                  <a:lnTo>
                    <a:pt x="977893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2232" tIns="369779" rIns="237764" bIns="95185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7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3.1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Administración de Actividades Productivas. </a:t>
              </a: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1600027" y="1151498"/>
              <a:ext cx="1955786" cy="1955786"/>
            </a:xfrm>
            <a:custGeom>
              <a:avLst/>
              <a:gdLst>
                <a:gd name="connsiteX0" fmla="*/ 1824773 w 1955786"/>
                <a:gd name="connsiteY0" fmla="*/ 1466840 h 1955786"/>
                <a:gd name="connsiteX1" fmla="*/ 977893 w 1955786"/>
                <a:gd name="connsiteY1" fmla="*/ 1955787 h 1955786"/>
                <a:gd name="connsiteX2" fmla="*/ 131013 w 1955786"/>
                <a:gd name="connsiteY2" fmla="*/ 1466841 h 1955786"/>
                <a:gd name="connsiteX3" fmla="*/ 977893 w 1955786"/>
                <a:gd name="connsiteY3" fmla="*/ 977893 h 1955786"/>
                <a:gd name="connsiteX4" fmla="*/ 1824773 w 1955786"/>
                <a:gd name="connsiteY4" fmla="*/ 1466840 h 195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786" h="1955786">
                  <a:moveTo>
                    <a:pt x="1824773" y="1466840"/>
                  </a:moveTo>
                  <a:cubicBezTo>
                    <a:pt x="1650089" y="1769401"/>
                    <a:pt x="1327260" y="1955787"/>
                    <a:pt x="977893" y="1955787"/>
                  </a:cubicBezTo>
                  <a:cubicBezTo>
                    <a:pt x="628525" y="1955787"/>
                    <a:pt x="305697" y="1769402"/>
                    <a:pt x="131013" y="1466841"/>
                  </a:cubicBezTo>
                  <a:lnTo>
                    <a:pt x="977893" y="977893"/>
                  </a:lnTo>
                  <a:lnTo>
                    <a:pt x="1824773" y="146684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3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4403" tIns="1242898" rIns="544403" bIns="12530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7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3.2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Actividades Ocupacionales Laborales </a:t>
              </a: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1600027" y="1151498"/>
              <a:ext cx="1955786" cy="1955786"/>
            </a:xfrm>
            <a:custGeom>
              <a:avLst/>
              <a:gdLst>
                <a:gd name="connsiteX0" fmla="*/ 131013 w 1955786"/>
                <a:gd name="connsiteY0" fmla="*/ 1466840 h 1955786"/>
                <a:gd name="connsiteX1" fmla="*/ 131013 w 1955786"/>
                <a:gd name="connsiteY1" fmla="*/ 488947 h 1955786"/>
                <a:gd name="connsiteX2" fmla="*/ 977893 w 1955786"/>
                <a:gd name="connsiteY2" fmla="*/ 0 h 1955786"/>
                <a:gd name="connsiteX3" fmla="*/ 977893 w 1955786"/>
                <a:gd name="connsiteY3" fmla="*/ 977893 h 1955786"/>
                <a:gd name="connsiteX4" fmla="*/ 131013 w 1955786"/>
                <a:gd name="connsiteY4" fmla="*/ 1466840 h 195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786" h="1955786">
                  <a:moveTo>
                    <a:pt x="131013" y="1466840"/>
                  </a:moveTo>
                  <a:cubicBezTo>
                    <a:pt x="-43671" y="1164279"/>
                    <a:pt x="-43671" y="791508"/>
                    <a:pt x="131013" y="488947"/>
                  </a:cubicBezTo>
                  <a:cubicBezTo>
                    <a:pt x="305697" y="186386"/>
                    <a:pt x="628526" y="0"/>
                    <a:pt x="977893" y="0"/>
                  </a:cubicBezTo>
                  <a:lnTo>
                    <a:pt x="977893" y="977893"/>
                  </a:lnTo>
                  <a:lnTo>
                    <a:pt x="131013" y="146684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3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8439" tIns="393062" rIns="1091557" bIns="928576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7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3.3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Procesos de producción, comercialización y gestión ambiental.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8904"/>
            <a:ext cx="5400675" cy="359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C:\Users\EJVELASCOA\Pictures\FOTOS INPEC\FOTOGRAFIAS\corferias ARTESANIAS\DSC_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177" y="8904"/>
            <a:ext cx="4140497" cy="31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4113" y="2392545"/>
            <a:ext cx="4716561" cy="7200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4"/>
            <a:ext cx="1260176" cy="35915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G:\PLANES\prosperidad para todo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77" y="3168377"/>
            <a:ext cx="2232248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9" y="159914"/>
            <a:ext cx="1008112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692225" y="2520305"/>
            <a:ext cx="3528392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s-CO" sz="2700" b="1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s-CO" sz="2700" b="1" dirty="0" err="1" smtClean="0">
                <a:solidFill>
                  <a:schemeClr val="accent5">
                    <a:lumMod val="50000"/>
                  </a:schemeClr>
                </a:solidFill>
              </a:rPr>
              <a:t>pos</a:t>
            </a:r>
            <a:r>
              <a:rPr lang="es-CO" sz="2700" b="1" dirty="0" smtClean="0">
                <a:solidFill>
                  <a:schemeClr val="accent5">
                    <a:lumMod val="50000"/>
                  </a:schemeClr>
                </a:solidFill>
              </a:rPr>
              <a:t> de administración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0097" y="2104513"/>
            <a:ext cx="720079" cy="1495935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480786" y="1666369"/>
            <a:ext cx="85792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nstantia" pitchFamily="18" charset="0"/>
              </a:rPr>
              <a:t>3</a:t>
            </a:r>
            <a:endParaRPr lang="es-ES" sz="1150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8129" y="2189040"/>
            <a:ext cx="1575793" cy="106760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6600" dirty="0" smtClean="0">
                <a:solidFill>
                  <a:schemeClr val="accent5">
                    <a:lumMod val="50000"/>
                  </a:schemeClr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xmlns="" val="61086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Triángulo isósceles"/>
          <p:cNvSpPr/>
          <p:nvPr/>
        </p:nvSpPr>
        <p:spPr>
          <a:xfrm rot="5400000">
            <a:off x="1728217" y="1548210"/>
            <a:ext cx="3168376" cy="9361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374298" y="732332"/>
            <a:ext cx="2470055" cy="26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  <a:tabLst>
                <a:tab pos="251817" algn="l"/>
              </a:tabLst>
            </a:pPr>
            <a:r>
              <a:rPr lang="es-CO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Administración directa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1400" dirty="0" smtClean="0">
              <a:latin typeface="Calibri" pitchFamily="34" charset="0"/>
            </a:endParaRP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1400" dirty="0">
                <a:latin typeface="Calibri" pitchFamily="34" charset="0"/>
              </a:rPr>
              <a:t>Es cuando la administración del establecimiento pone a disposición de los internos los recursos productivos del Estado, necesarios para el desarrollo de actividades industriales con carácter empresarial y controla directamente el desarrollo económico y social de las </a:t>
            </a:r>
            <a:r>
              <a:rPr lang="es-CO" sz="1400" dirty="0" smtClean="0">
                <a:latin typeface="Calibri" pitchFamily="34" charset="0"/>
              </a:rPr>
              <a:t>mismas. </a:t>
            </a:r>
            <a:endParaRPr lang="es-CO" sz="1400" dirty="0">
              <a:latin typeface="Calibri" pitchFamily="34" charset="0"/>
            </a:endParaRPr>
          </a:p>
        </p:txBody>
      </p:sp>
      <p:pic>
        <p:nvPicPr>
          <p:cNvPr id="13" name="Picture 2" descr="C:\Users\EJVELASCOA\Pictures\FOTOS INPEC\FOTOGRAFIAS\corferias ARTESANIAS\DSC_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711" y="489794"/>
            <a:ext cx="2556322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658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 descr="C:\Users\EJVELASCOA\Pictures\FOTOS INPEC\FOTOGRAFIAS\corferias ARTESANIAS\DSC_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71" y="432073"/>
            <a:ext cx="2635200" cy="298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Triángulo isósceles"/>
          <p:cNvSpPr/>
          <p:nvPr/>
        </p:nvSpPr>
        <p:spPr>
          <a:xfrm rot="5400000" flipV="1">
            <a:off x="659949" y="1453510"/>
            <a:ext cx="3000655" cy="9361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2700337" y="889995"/>
            <a:ext cx="2470055" cy="22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  <a:tabLst>
                <a:tab pos="251817" algn="l"/>
              </a:tabLst>
            </a:pPr>
            <a:r>
              <a:rPr lang="es-CO" sz="14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Administración indirecta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 smtClean="0">
              <a:latin typeface="Calibri" pitchFamily="34" charset="0"/>
            </a:endParaRP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900" dirty="0">
                <a:latin typeface="Calibri" pitchFamily="34" charset="0"/>
              </a:rPr>
              <a:t>Es Cuando la administración del establecimiento </a:t>
            </a:r>
            <a:r>
              <a:rPr lang="es-CO" sz="900" dirty="0" smtClean="0">
                <a:latin typeface="Calibri" pitchFamily="34" charset="0"/>
              </a:rPr>
              <a:t>pone </a:t>
            </a:r>
            <a:r>
              <a:rPr lang="es-CO" sz="900" dirty="0">
                <a:latin typeface="Calibri" pitchFamily="34" charset="0"/>
              </a:rPr>
              <a:t>a disposición los recursos físicos con que cuenta el Establecimiento de Reclusión para que entidades externas o Internos independientes desarrollen actividades productivas con vinculación de mano de obra </a:t>
            </a:r>
            <a:r>
              <a:rPr lang="es-CO" sz="900" dirty="0" smtClean="0">
                <a:latin typeface="Calibri" pitchFamily="34" charset="0"/>
              </a:rPr>
              <a:t>reclusa. 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>
              <a:latin typeface="Calibri" pitchFamily="34" charset="0"/>
            </a:endParaRP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900" dirty="0" smtClean="0">
                <a:latin typeface="Calibri" pitchFamily="34" charset="0"/>
              </a:rPr>
              <a:t>Por tanto, la administración indirecta comprende la producción o elaboración de actividades enfocados a: 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>
              <a:latin typeface="Calibri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900" dirty="0" smtClean="0">
                <a:latin typeface="Calibri" pitchFamily="34" charset="0"/>
              </a:rPr>
              <a:t>Particulares</a:t>
            </a: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900" dirty="0" smtClean="0">
                <a:latin typeface="Calibri" pitchFamily="34" charset="0"/>
              </a:rPr>
              <a:t>Independientes</a:t>
            </a:r>
          </a:p>
        </p:txBody>
      </p:sp>
    </p:spTree>
    <p:extLst>
      <p:ext uri="{BB962C8B-B14F-4D97-AF65-F5344CB8AC3E}">
        <p14:creationId xmlns:p14="http://schemas.microsoft.com/office/powerpoint/2010/main" xmlns="" val="86552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EJVELASCOA\Pictures\FOTOS INPEC\FOTOGRAFIAS\FOTOS REVISTA 2013\GIRON (5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297" y="971733"/>
            <a:ext cx="3060377" cy="25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504081"/>
            <a:ext cx="720080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  <a:endParaRPr lang="es-CO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8129" y="504081"/>
            <a:ext cx="4572545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900137" y="532626"/>
            <a:ext cx="116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Industria 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2" name="2 Rectángulo"/>
          <p:cNvSpPr>
            <a:spLocks noChangeArrowheads="1"/>
          </p:cNvSpPr>
          <p:nvPr/>
        </p:nvSpPr>
        <p:spPr bwMode="auto">
          <a:xfrm>
            <a:off x="230282" y="1443412"/>
            <a:ext cx="1965999" cy="12984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1200" dirty="0">
                <a:latin typeface="Arial" pitchFamily="34" charset="0"/>
                <a:cs typeface="Arial" pitchFamily="34" charset="0"/>
              </a:rPr>
              <a:t>Corresponde a los proyectos dedicados a la transformación de materia primas e insumos que involucran maquinas, herramientas y equipos.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16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EJVELASCOA\Pictures\FOTOS INPEC\FOTOGRAFIAS\FOTOS REVISTA 2013\DSC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68" y="971412"/>
            <a:ext cx="2916361" cy="24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504081"/>
            <a:ext cx="720080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28129" y="504081"/>
            <a:ext cx="4572545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uadroTexto"/>
          <p:cNvSpPr txBox="1"/>
          <p:nvPr/>
        </p:nvSpPr>
        <p:spPr>
          <a:xfrm>
            <a:off x="900137" y="532626"/>
            <a:ext cx="3306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Actividades de tipo comercial 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2938877" y="1084246"/>
            <a:ext cx="2470055" cy="2252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b="1" dirty="0"/>
              <a:t>ACTIVIDADES COMERCIALES: </a:t>
            </a:r>
            <a:r>
              <a:rPr lang="es-CO" sz="1100" dirty="0"/>
              <a:t>Correspondes a actividades dedicados a la compra  y venta de productos, sin transformación de materia prima, adicionalmente  aquellos en que se comercializan un bien intangible.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1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100" dirty="0"/>
              <a:t>Un ejemplo de comerciales son los expendios, y demás que sea la compra y venta de productos que no sufran ninguna transformación.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100" dirty="0"/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11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87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9" t="6385" r="16757" b="5159"/>
          <a:stretch/>
        </p:blipFill>
        <p:spPr bwMode="auto">
          <a:xfrm>
            <a:off x="2340297" y="971717"/>
            <a:ext cx="3060378" cy="25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0" y="504081"/>
            <a:ext cx="720080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  <a:endParaRPr lang="es-CO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28129" y="504081"/>
            <a:ext cx="4572545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900137" y="532626"/>
            <a:ext cx="216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Agrícola y pecuaria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230282" y="1443412"/>
            <a:ext cx="1965999" cy="1852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b="1" dirty="0">
                <a:latin typeface="Arial" pitchFamily="34" charset="0"/>
                <a:cs typeface="Arial" pitchFamily="34" charset="0"/>
              </a:rPr>
              <a:t>ACTIVIDADES AGROPECUARIAS</a:t>
            </a:r>
            <a:r>
              <a:rPr lang="es-CO" sz="1200" dirty="0">
                <a:latin typeface="Arial" pitchFamily="34" charset="0"/>
                <a:cs typeface="Arial" pitchFamily="34" charset="0"/>
              </a:rPr>
              <a:t>: </a:t>
            </a:r>
            <a:endParaRPr lang="es-CO" sz="1200" dirty="0" smtClean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 smtClean="0">
                <a:latin typeface="Arial" pitchFamily="34" charset="0"/>
                <a:cs typeface="Arial" pitchFamily="34" charset="0"/>
              </a:rPr>
              <a:t>Proyectos </a:t>
            </a:r>
            <a:r>
              <a:rPr lang="es-CO" sz="1200" dirty="0">
                <a:latin typeface="Arial" pitchFamily="34" charset="0"/>
                <a:cs typeface="Arial" pitchFamily="34" charset="0"/>
              </a:rPr>
              <a:t>dedicados a los cultivos de ciclo corto y largo, actividades con especies mayores </a:t>
            </a:r>
            <a:r>
              <a:rPr lang="es-CO" sz="1200" dirty="0" smtClean="0">
                <a:latin typeface="Arial" pitchFamily="34" charset="0"/>
                <a:cs typeface="Arial" pitchFamily="34" charset="0"/>
              </a:rPr>
              <a:t> Y menores</a:t>
            </a:r>
            <a:endParaRPr lang="es-CO" sz="12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200" dirty="0"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37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JVELASCOA\Pictures\FOTOS INPEC\FOTOS JHOANA\IMG_1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74895"/>
            <a:ext cx="2844354" cy="24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/>
        </p:nvSpPr>
        <p:spPr>
          <a:xfrm>
            <a:off x="0" y="504081"/>
            <a:ext cx="720080" cy="457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onstantia" pitchFamily="18" charset="0"/>
              </a:rPr>
              <a:t>4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828129" y="504081"/>
            <a:ext cx="4572545" cy="457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CuadroTexto"/>
          <p:cNvSpPr txBox="1"/>
          <p:nvPr/>
        </p:nvSpPr>
        <p:spPr>
          <a:xfrm>
            <a:off x="900137" y="532626"/>
            <a:ext cx="1160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>
                <a:solidFill>
                  <a:schemeClr val="bg1"/>
                </a:solidFill>
              </a:rPr>
              <a:t>Servicios </a:t>
            </a:r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5" name="2 Rectángulo"/>
          <p:cNvSpPr>
            <a:spLocks noChangeArrowheads="1"/>
          </p:cNvSpPr>
          <p:nvPr/>
        </p:nvSpPr>
        <p:spPr bwMode="auto">
          <a:xfrm>
            <a:off x="2938877" y="1139615"/>
            <a:ext cx="2470055" cy="24064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r>
              <a:rPr lang="es-CO" sz="900" b="1" dirty="0" smtClean="0"/>
              <a:t>Corresponde a actividades desarrolladas por los internos para beneficio  del resto de la población reclusa e incluye: </a:t>
            </a:r>
          </a:p>
          <a:p>
            <a:endParaRPr lang="es-CO" sz="900" b="1" dirty="0" smtClean="0"/>
          </a:p>
          <a:p>
            <a:r>
              <a:rPr lang="es-CO" sz="900" b="1" dirty="0" smtClean="0"/>
              <a:t>Recuperador </a:t>
            </a:r>
            <a:r>
              <a:rPr lang="es-CO" sz="900" b="1" dirty="0"/>
              <a:t>ambiental</a:t>
            </a:r>
          </a:p>
          <a:p>
            <a:r>
              <a:rPr lang="es-CO" sz="900" b="1" dirty="0"/>
              <a:t>Reparaciones Locativas</a:t>
            </a:r>
          </a:p>
          <a:p>
            <a:r>
              <a:rPr lang="es-CO" sz="900" b="1" dirty="0"/>
              <a:t>Anunciadores</a:t>
            </a:r>
          </a:p>
          <a:p>
            <a:r>
              <a:rPr lang="es-CO" sz="900" b="1" dirty="0"/>
              <a:t>Lavandería</a:t>
            </a:r>
          </a:p>
          <a:p>
            <a:r>
              <a:rPr lang="es-CO" sz="900" b="1" dirty="0"/>
              <a:t>Auxiliares de jardín infantil</a:t>
            </a:r>
          </a:p>
          <a:p>
            <a:r>
              <a:rPr lang="es-CO" sz="900" b="1" dirty="0"/>
              <a:t>Operarios de emisora</a:t>
            </a:r>
          </a:p>
          <a:p>
            <a:r>
              <a:rPr lang="es-CO" sz="900" b="1" dirty="0"/>
              <a:t>Operarios telefónicos</a:t>
            </a:r>
          </a:p>
          <a:p>
            <a:r>
              <a:rPr lang="es-CO" sz="900" b="1" dirty="0"/>
              <a:t>Peluquería</a:t>
            </a:r>
          </a:p>
          <a:p>
            <a:r>
              <a:rPr lang="es-CO" sz="900" b="1" dirty="0"/>
              <a:t>Biblioteca</a:t>
            </a:r>
          </a:p>
          <a:p>
            <a:r>
              <a:rPr lang="es-CO" sz="900" b="1" dirty="0"/>
              <a:t>Manipulación de alimentos </a:t>
            </a:r>
          </a:p>
          <a:p>
            <a:r>
              <a:rPr lang="es-CO" sz="900" b="1" dirty="0"/>
              <a:t>Reparto y distribución de alimentos.</a:t>
            </a:r>
          </a:p>
          <a:p>
            <a:r>
              <a:rPr lang="es-CO" sz="900" b="1" dirty="0"/>
              <a:t>Almacén Expendio</a:t>
            </a:r>
            <a:endParaRPr lang="es-CO" sz="900" dirty="0">
              <a:latin typeface="Arial"/>
              <a:ea typeface="Times New Roman"/>
              <a:cs typeface="Times New Roman"/>
            </a:endParaRP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57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8904"/>
            <a:ext cx="5400675" cy="359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2" descr="F:\309317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2556321" y="504081"/>
            <a:ext cx="2803315" cy="27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1867733" y="319160"/>
            <a:ext cx="2925366" cy="3289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accent5">
                    <a:lumMod val="50000"/>
                  </a:schemeClr>
                </a:solidFill>
              </a:rPr>
              <a:t>Contenido</a:t>
            </a:r>
            <a:endParaRPr lang="es-CO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47068" y="1008137"/>
            <a:ext cx="3566696" cy="191398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marL="192881" indent="-192881">
              <a:buClr>
                <a:srgbClr val="C00000"/>
              </a:buClr>
              <a:buAutoNum type="arabicPeriod"/>
            </a:pPr>
            <a:r>
              <a:rPr lang="es-ES" sz="1100" b="1" dirty="0" smtClean="0"/>
              <a:t>Misión, visión y objetivos de la Subdirección de Desarrollo de Actividades Productivas. </a:t>
            </a:r>
            <a:endParaRPr lang="es-ES" sz="1100" b="1" dirty="0"/>
          </a:p>
          <a:p>
            <a:pPr marL="192881" indent="-192881">
              <a:buClr>
                <a:srgbClr val="C00000"/>
              </a:buClr>
              <a:buAutoNum type="arabicPeriod"/>
            </a:pPr>
            <a:endParaRPr lang="es-ES" sz="1100" b="1" dirty="0"/>
          </a:p>
          <a:p>
            <a:pPr marL="192881" indent="-192881">
              <a:buClr>
                <a:srgbClr val="C00000"/>
              </a:buClr>
              <a:buAutoNum type="arabicPeriod"/>
            </a:pPr>
            <a:r>
              <a:rPr lang="es-CO" sz="1100" b="1" dirty="0" smtClean="0"/>
              <a:t>Normatividad. </a:t>
            </a:r>
            <a:endParaRPr lang="es-CO" sz="1100" b="1" dirty="0"/>
          </a:p>
          <a:p>
            <a:pPr marL="192881" indent="-192881">
              <a:buClr>
                <a:srgbClr val="C00000"/>
              </a:buClr>
              <a:buAutoNum type="arabicPeriod"/>
            </a:pPr>
            <a:endParaRPr lang="es-ES" sz="1100" b="1" dirty="0"/>
          </a:p>
          <a:p>
            <a:pPr marL="192881" indent="-192881">
              <a:buClr>
                <a:srgbClr val="C00000"/>
              </a:buClr>
              <a:buAutoNum type="arabicPeriod"/>
            </a:pPr>
            <a:r>
              <a:rPr lang="es-CO" sz="1100" b="1" dirty="0" smtClean="0"/>
              <a:t>Tipos de administración de proyectos. </a:t>
            </a:r>
          </a:p>
          <a:p>
            <a:pPr marL="192881" indent="-192881">
              <a:buClr>
                <a:srgbClr val="C00000"/>
              </a:buClr>
              <a:buAutoNum type="arabicPeriod"/>
            </a:pPr>
            <a:endParaRPr lang="es-CO" sz="1100" b="1" dirty="0" smtClean="0"/>
          </a:p>
          <a:p>
            <a:pPr marL="192881" indent="-192881">
              <a:buClr>
                <a:srgbClr val="C00000"/>
              </a:buClr>
              <a:buAutoNum type="arabicPeriod"/>
            </a:pPr>
            <a:r>
              <a:rPr lang="es-CO" sz="1100" b="1" dirty="0" smtClean="0"/>
              <a:t>Marca Institucional. </a:t>
            </a:r>
          </a:p>
          <a:p>
            <a:pPr marL="192881" indent="-192881">
              <a:buClr>
                <a:srgbClr val="C00000"/>
              </a:buClr>
              <a:buAutoNum type="arabicPeriod"/>
            </a:pPr>
            <a:endParaRPr lang="es-ES" sz="1100" b="1" dirty="0"/>
          </a:p>
          <a:p>
            <a:pPr marL="192881" indent="-192881">
              <a:buClr>
                <a:srgbClr val="C00000"/>
              </a:buClr>
              <a:buAutoNum type="arabicPeriod"/>
            </a:pPr>
            <a:r>
              <a:rPr lang="es-ES" sz="1100" b="1" dirty="0" smtClean="0"/>
              <a:t>Cobertura de la población interna en </a:t>
            </a:r>
            <a:r>
              <a:rPr lang="es-ES" sz="1100" b="1" dirty="0"/>
              <a:t>a</a:t>
            </a:r>
            <a:r>
              <a:rPr lang="es-ES" sz="1100" b="1" dirty="0" smtClean="0"/>
              <a:t>ctividades productivas. </a:t>
            </a:r>
            <a:endParaRPr lang="es-ES" sz="1100" b="1" dirty="0"/>
          </a:p>
        </p:txBody>
      </p:sp>
      <p:pic>
        <p:nvPicPr>
          <p:cNvPr id="6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4"/>
            <a:ext cx="1260176" cy="35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G:\PLANES\prosperidad para todo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77" y="3168377"/>
            <a:ext cx="2232248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9" y="159914"/>
            <a:ext cx="1008112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35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8904"/>
            <a:ext cx="5400675" cy="359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175" y="8904"/>
            <a:ext cx="4140497" cy="23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4113" y="2392545"/>
            <a:ext cx="4716561" cy="7200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4"/>
            <a:ext cx="1260176" cy="35915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G:\PLANES\prosperidad para todo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77" y="3168377"/>
            <a:ext cx="2232248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9" y="159914"/>
            <a:ext cx="1008112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908249" y="2484916"/>
            <a:ext cx="3492424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s-CO" sz="2700" b="1" dirty="0" smtClean="0">
                <a:solidFill>
                  <a:schemeClr val="accent5">
                    <a:lumMod val="50000"/>
                  </a:schemeClr>
                </a:solidFill>
              </a:rPr>
              <a:t>arca institucional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0097" y="2104513"/>
            <a:ext cx="720079" cy="1495935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426284" y="1666369"/>
            <a:ext cx="9669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nstantia" pitchFamily="18" charset="0"/>
              </a:rPr>
              <a:t>4</a:t>
            </a:r>
            <a:endParaRPr lang="es-ES" sz="1150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8129" y="2189040"/>
            <a:ext cx="1575793" cy="106760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6600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endParaRPr lang="es-CO" sz="6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9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 animBg="1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1" y="432073"/>
            <a:ext cx="5411890" cy="1805828"/>
          </a:xfrm>
          <a:prstGeom prst="rect">
            <a:avLst/>
          </a:prstGeom>
          <a:gradFill>
            <a:gsLst>
              <a:gs pos="0">
                <a:srgbClr val="92D050"/>
              </a:gs>
              <a:gs pos="37000">
                <a:schemeClr val="accent3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7" y="2284375"/>
            <a:ext cx="2695646" cy="11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4" y="2284375"/>
            <a:ext cx="2687373" cy="11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Triángulo isósceles"/>
          <p:cNvSpPr/>
          <p:nvPr/>
        </p:nvSpPr>
        <p:spPr>
          <a:xfrm flipV="1">
            <a:off x="-4692" y="2284375"/>
            <a:ext cx="5400675" cy="2880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3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4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5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2 Rectángulo"/>
          <p:cNvSpPr>
            <a:spLocks noChangeArrowheads="1"/>
          </p:cNvSpPr>
          <p:nvPr/>
        </p:nvSpPr>
        <p:spPr bwMode="auto">
          <a:xfrm>
            <a:off x="324073" y="936129"/>
            <a:ext cx="4752528" cy="11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900" dirty="0">
                <a:latin typeface="Calibri" pitchFamily="34" charset="0"/>
              </a:rPr>
              <a:t>Con el fin de dinamizar los procesos de comercialización, el INPEC ha registrado la marca Institucional  </a:t>
            </a:r>
            <a:r>
              <a:rPr lang="es-CO" sz="900" b="1" dirty="0">
                <a:solidFill>
                  <a:schemeClr val="accent2"/>
                </a:solidFill>
                <a:latin typeface="Calibri" pitchFamily="34" charset="0"/>
              </a:rPr>
              <a:t>“Libera Colombia”</a:t>
            </a:r>
            <a:r>
              <a:rPr lang="es-CO" sz="900" dirty="0">
                <a:latin typeface="Calibri" pitchFamily="34" charset="0"/>
              </a:rPr>
              <a:t>, mediante la cual se identifican los productos elaborados por </a:t>
            </a:r>
            <a:r>
              <a:rPr lang="es-CO" sz="900" dirty="0" smtClean="0">
                <a:latin typeface="Calibri" pitchFamily="34" charset="0"/>
              </a:rPr>
              <a:t>la población privada de la libertad, </a:t>
            </a:r>
            <a:r>
              <a:rPr lang="es-CO" sz="900" dirty="0">
                <a:latin typeface="Calibri" pitchFamily="34" charset="0"/>
              </a:rPr>
              <a:t>con estrategias como suscripción de convenios, con entidades públicas y privadas,  participación en eventos feriales de nivel local, regional y nacional, el INPEC impulsa cada día, la capacitación de los internos, el perfeccionamiento en la calidad de los productos y la incursión en nuevos mercados que permitan hacer de cada proyecto  productivo,  una empresa con proyección de rentabilidad  económica y social en beneficio de nuestros privados de la libertad. </a:t>
            </a:r>
          </a:p>
        </p:txBody>
      </p:sp>
    </p:spTree>
    <p:extLst>
      <p:ext uri="{BB962C8B-B14F-4D97-AF65-F5344CB8AC3E}">
        <p14:creationId xmlns:p14="http://schemas.microsoft.com/office/powerpoint/2010/main" xmlns="" val="412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8904"/>
            <a:ext cx="5400675" cy="359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Picture 2" descr="C:\Users\EJVELASCOA\Pictures\FOTOS INPEC\FOTOGRAFIAS\FOTOS REVISTA 2013\DSC_01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0177" y="-1"/>
            <a:ext cx="4140422" cy="31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4113" y="2392545"/>
            <a:ext cx="4716561" cy="7200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4"/>
            <a:ext cx="1260176" cy="35915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G:\PLANES\prosperidad para todo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77" y="3168377"/>
            <a:ext cx="2232248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9" y="159914"/>
            <a:ext cx="1008112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692224" y="2484916"/>
            <a:ext cx="3708449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s-CO" sz="2700" b="1" dirty="0" smtClean="0">
                <a:solidFill>
                  <a:schemeClr val="accent5">
                    <a:lumMod val="50000"/>
                  </a:schemeClr>
                </a:solidFill>
              </a:rPr>
              <a:t>obertura de la población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0097" y="2104513"/>
            <a:ext cx="720079" cy="1495935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466360" y="1666369"/>
            <a:ext cx="8867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nstantia" pitchFamily="18" charset="0"/>
              </a:rPr>
              <a:t>5</a:t>
            </a:r>
            <a:endParaRPr lang="es-ES" sz="1150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8129" y="2189040"/>
            <a:ext cx="1575793" cy="106760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6600" dirty="0">
                <a:solidFill>
                  <a:schemeClr val="accent5">
                    <a:lumMod val="50000"/>
                  </a:schemeClr>
                </a:solidFill>
              </a:rPr>
              <a:t>C</a:t>
            </a:r>
            <a:endParaRPr lang="es-CO" sz="6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32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 animBg="1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" y="432073"/>
            <a:ext cx="5400676" cy="18058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2337662"/>
              </p:ext>
            </p:extLst>
          </p:nvPr>
        </p:nvGraphicFramePr>
        <p:xfrm>
          <a:off x="396081" y="792113"/>
          <a:ext cx="4446686" cy="64807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774278"/>
                <a:gridCol w="1512168"/>
                <a:gridCol w="792088"/>
                <a:gridCol w="720080"/>
                <a:gridCol w="648072"/>
              </a:tblGrid>
              <a:tr h="2195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COBERTURAS AREAS LABORALES SEPTIEMBRE 30 DE 2013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090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INDUSTRIA</a:t>
                      </a:r>
                      <a:endParaRPr lang="es-CO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CIRCULOS DE PROD. ARTES</a:t>
                      </a:r>
                      <a:endParaRPr lang="es-CO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AGRIC. Y PEC </a:t>
                      </a:r>
                      <a:endParaRPr lang="es-CO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SERVICIOS</a:t>
                      </a:r>
                      <a:endParaRPr lang="es-CO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95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1.204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22.306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554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u="none" strike="noStrike" dirty="0" smtClean="0">
                          <a:effectLst/>
                        </a:rPr>
                        <a:t>12.176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36240</a:t>
                      </a:r>
                      <a:endParaRPr lang="es-CO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743" marR="8743" marT="8743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3823991"/>
              </p:ext>
            </p:extLst>
          </p:nvPr>
        </p:nvGraphicFramePr>
        <p:xfrm>
          <a:off x="328984" y="1588141"/>
          <a:ext cx="44644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3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5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7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272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" y="432073"/>
            <a:ext cx="5400676" cy="18058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5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7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7961534"/>
              </p:ext>
            </p:extLst>
          </p:nvPr>
        </p:nvGraphicFramePr>
        <p:xfrm>
          <a:off x="433387" y="778858"/>
          <a:ext cx="4533900" cy="58931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218347"/>
                <a:gridCol w="1627635"/>
                <a:gridCol w="926451"/>
                <a:gridCol w="76146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INDIRECTA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665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DIRECTA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PARTICULARES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INDEPENDIENTES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228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</a:rPr>
                        <a:t>14.590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 smtClean="0">
                          <a:effectLst/>
                        </a:rPr>
                        <a:t>1.589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20.061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36.240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0993966"/>
              </p:ext>
            </p:extLst>
          </p:nvPr>
        </p:nvGraphicFramePr>
        <p:xfrm>
          <a:off x="468089" y="1584201"/>
          <a:ext cx="4464496" cy="160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0179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" y="432073"/>
            <a:ext cx="5400676" cy="18058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5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7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2628573"/>
              </p:ext>
            </p:extLst>
          </p:nvPr>
        </p:nvGraphicFramePr>
        <p:xfrm>
          <a:off x="244363" y="1108292"/>
          <a:ext cx="2167942" cy="45339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1103375"/>
                <a:gridCol w="1064567"/>
              </a:tblGrid>
              <a:tr h="252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COBERTURA LABORAL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POBLACION TOTAL 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36.240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119.994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5311089"/>
              </p:ext>
            </p:extLst>
          </p:nvPr>
        </p:nvGraphicFramePr>
        <p:xfrm>
          <a:off x="2436033" y="720105"/>
          <a:ext cx="2940744" cy="1397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5688134"/>
              </p:ext>
            </p:extLst>
          </p:nvPr>
        </p:nvGraphicFramePr>
        <p:xfrm>
          <a:off x="2772345" y="2376289"/>
          <a:ext cx="2462014" cy="40005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92088"/>
                <a:gridCol w="864096"/>
                <a:gridCol w="80583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SINDICADOS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CONDENADOS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4.254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31.986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36240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6631881"/>
              </p:ext>
            </p:extLst>
          </p:nvPr>
        </p:nvGraphicFramePr>
        <p:xfrm>
          <a:off x="-12909" y="1728217"/>
          <a:ext cx="3145294" cy="170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703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category"/>
        </p:bldSub>
      </p:bldGraphic>
      <p:bldGraphic spid="14" grpId="0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" y="432073"/>
            <a:ext cx="5400676" cy="1805828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5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7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7422179"/>
              </p:ext>
            </p:extLst>
          </p:nvPr>
        </p:nvGraphicFramePr>
        <p:xfrm>
          <a:off x="245601" y="1152153"/>
          <a:ext cx="1924421" cy="1584174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879954"/>
                <a:gridCol w="1044467"/>
              </a:tblGrid>
              <a:tr h="4932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REGIONAL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INTERNOS DESEMPENANDO ACTIVIDAD LABORAL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CENTRAL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13.700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OCCIDENTE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6.304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NORTE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3.284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ORIENTE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4.530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NOROESTE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3.426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VIEJO CALDAS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 smtClean="0">
                          <a:effectLst/>
                        </a:rPr>
                        <a:t>4.996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558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36.240</a:t>
                      </a:r>
                      <a:endParaRPr lang="es-CO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5730262"/>
              </p:ext>
            </p:extLst>
          </p:nvPr>
        </p:nvGraphicFramePr>
        <p:xfrm>
          <a:off x="2373635" y="360065"/>
          <a:ext cx="3027040" cy="279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715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-1" y="432073"/>
            <a:ext cx="5400676" cy="72008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7000">
                <a:schemeClr val="accent1">
                  <a:lumMod val="20000"/>
                  <a:lumOff val="80000"/>
                </a:schemeClr>
              </a:gs>
              <a:gs pos="47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CONVENIOS DE COOPERACION CON PARTICULARES</a:t>
            </a:r>
            <a:endParaRPr lang="es-CO" sz="2000" dirty="0">
              <a:solidFill>
                <a:schemeClr val="tx1"/>
              </a:solidFill>
            </a:endParaRPr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5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7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197528"/>
              </p:ext>
            </p:extLst>
          </p:nvPr>
        </p:nvGraphicFramePr>
        <p:xfrm>
          <a:off x="997086" y="1199052"/>
          <a:ext cx="3215419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5641"/>
                <a:gridCol w="1539778"/>
              </a:tblGrid>
              <a:tr h="2932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MAQUILAS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932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REGIONAL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CONVENIOS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NOROESTE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ORIENTE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21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NORTE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VIEJO CALDAS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8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2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TOTAL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34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88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6201" y="1296169"/>
            <a:ext cx="187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Gracias…!!!</a:t>
            </a:r>
            <a:endParaRPr lang="es-CO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13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2000">
        <p14:vortex dir="u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8904"/>
            <a:ext cx="5400675" cy="359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5" name="Picture 3" descr="C:\Users\EJVELASCOA\Pictures\FOTOS INPEC\FOTOGRAFIAS\corferias ARTESANIAS\DSC_0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402" y="8903"/>
            <a:ext cx="4121273" cy="31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4113" y="2392545"/>
            <a:ext cx="4716561" cy="7200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4"/>
            <a:ext cx="1260176" cy="35915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G:\PLANES\prosperidad para todo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77" y="3168377"/>
            <a:ext cx="2232248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9" y="159914"/>
            <a:ext cx="1008112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872208" y="2520305"/>
            <a:ext cx="3492425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2700" b="1" dirty="0" err="1" smtClean="0">
                <a:solidFill>
                  <a:schemeClr val="accent5">
                    <a:lumMod val="50000"/>
                  </a:schemeClr>
                </a:solidFill>
              </a:rPr>
              <a:t>isión</a:t>
            </a:r>
            <a:r>
              <a:rPr lang="es-CO" sz="2700" b="1" dirty="0" smtClean="0">
                <a:solidFill>
                  <a:schemeClr val="accent5">
                    <a:lumMod val="50000"/>
                  </a:schemeClr>
                </a:solidFill>
              </a:rPr>
              <a:t>, visión y objetivos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40097" y="2104513"/>
            <a:ext cx="720079" cy="1495935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540097" y="1456442"/>
            <a:ext cx="73930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dirty="0" smtClean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nstantia" pitchFamily="18" charset="0"/>
              </a:rPr>
              <a:t>1</a:t>
            </a:r>
            <a:endParaRPr lang="es-ES" sz="1380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8129" y="2189040"/>
            <a:ext cx="1575793" cy="106760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66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xmlns="" val="213460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7" name="Picture 3" descr="C:\Users\EJVELASCOA\Pictures\FOTOS INPEC\FOTOGRAFIAS\corferias ARTESANIAS\DSC_0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8409" y="432073"/>
            <a:ext cx="2052266" cy="305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Triángulo isósceles"/>
          <p:cNvSpPr/>
          <p:nvPr/>
        </p:nvSpPr>
        <p:spPr>
          <a:xfrm rot="5400000">
            <a:off x="2232273" y="1548210"/>
            <a:ext cx="3168376" cy="9361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324073" y="637969"/>
            <a:ext cx="2686079" cy="29816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1.1 Misión </a:t>
            </a:r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de la Subdirección 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140529" y="963189"/>
            <a:ext cx="3320070" cy="20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1200" dirty="0" smtClean="0">
                <a:latin typeface="Calibri" pitchFamily="34" charset="0"/>
              </a:rPr>
              <a:t>La Subdirección de Desarrollo de Actividades Productivas tiene </a:t>
            </a:r>
            <a:r>
              <a:rPr lang="es-CO" sz="1200" dirty="0">
                <a:latin typeface="Calibri" pitchFamily="34" charset="0"/>
              </a:rPr>
              <a:t>como propósito ofrecer y garantizar el acceso de la población privada de la libertad al Sistema de Oportunidades laboral, con el fin de potencializar las habilidades, destrezas, competencias, y aptitudes dentro de un componente  formativo para su proceso de integración social y brindar las herramientas para una efectiva administración de las actividades productivas, en apoyo a la misión institucional. 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1200" dirty="0">
              <a:latin typeface="Calibri" pitchFamily="34" charset="0"/>
            </a:endParaRPr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8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9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10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661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 descr="C:\Users\EJVELASCOA\Pictures\FOTOS INPEC\FOTOGRAFIAS\corferias ARTESANIAS\DSC_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409" y="432073"/>
            <a:ext cx="2052267" cy="30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Triángulo isósceles"/>
          <p:cNvSpPr/>
          <p:nvPr/>
        </p:nvSpPr>
        <p:spPr>
          <a:xfrm rot="5400000">
            <a:off x="2232273" y="1548210"/>
            <a:ext cx="3168376" cy="9361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482309" y="473887"/>
            <a:ext cx="2686079" cy="29816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1.2 Visión de la Subdirección. 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172355" y="772047"/>
            <a:ext cx="3320070" cy="24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algn="just">
              <a:buClr>
                <a:srgbClr val="C00000"/>
              </a:buClr>
              <a:tabLst>
                <a:tab pos="251817" algn="l"/>
              </a:tabLst>
            </a:pPr>
            <a:r>
              <a:rPr lang="es-CO" sz="1200" dirty="0" smtClean="0">
                <a:latin typeface="Calibri" pitchFamily="34" charset="0"/>
              </a:rPr>
              <a:t>La Subdirección de Desarrollo de Actividades Productivas,  al finalizar el año 2014, lograra que el INPEC  cuente </a:t>
            </a:r>
            <a:r>
              <a:rPr lang="es-CO" sz="1200" dirty="0">
                <a:latin typeface="Calibri" pitchFamily="34" charset="0"/>
              </a:rPr>
              <a:t>con: mayor oferta laboral </a:t>
            </a:r>
            <a:r>
              <a:rPr lang="es-CO" sz="1200" dirty="0" smtClean="0">
                <a:latin typeface="Calibri" pitchFamily="34" charset="0"/>
              </a:rPr>
              <a:t>dirigida </a:t>
            </a:r>
            <a:r>
              <a:rPr lang="es-CO" sz="1200" dirty="0">
                <a:latin typeface="Calibri" pitchFamily="34" charset="0"/>
              </a:rPr>
              <a:t>al Personal Privado de la Libertad para su proceso de Atención Social y Tratamiento Penitenciario; una estructura de productividad artesanal, industrial y agropecuaria fortalecida; reconocimiento de los productos por los altos estándares de calidad; efectividad y transparencia en los procesos  de administración de las actividades productivas y amplia participación de los internos y sus familias en el desarrollo de las mismas. 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900" dirty="0">
              <a:latin typeface="Calibri" pitchFamily="34" charset="0"/>
            </a:endParaRPr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8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9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10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89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76 Rectángulo"/>
          <p:cNvSpPr/>
          <p:nvPr/>
        </p:nvSpPr>
        <p:spPr>
          <a:xfrm>
            <a:off x="-1" y="426366"/>
            <a:ext cx="5400675" cy="317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1" name="Picture 3" descr="C:\Users\EJVELASCOA\Pictures\FOTOS INPEC\FOTOGRAFIAS\FOTOS REVISTA 2013\IDEAC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26368"/>
            <a:ext cx="3420417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riángulo isósceles"/>
          <p:cNvSpPr/>
          <p:nvPr/>
        </p:nvSpPr>
        <p:spPr>
          <a:xfrm rot="16200000">
            <a:off x="950850" y="1130881"/>
            <a:ext cx="3138936" cy="18002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CuadroTexto"/>
          <p:cNvSpPr txBox="1"/>
          <p:nvPr/>
        </p:nvSpPr>
        <p:spPr>
          <a:xfrm>
            <a:off x="2700336" y="461514"/>
            <a:ext cx="2592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CO" sz="1200" b="1" dirty="0" smtClean="0">
                <a:solidFill>
                  <a:schemeClr val="accent5">
                    <a:lumMod val="50000"/>
                  </a:schemeClr>
                </a:solidFill>
              </a:rPr>
              <a:t>                   Actividades </a:t>
            </a:r>
            <a:r>
              <a:rPr lang="es-CO" sz="1200" b="1" dirty="0">
                <a:solidFill>
                  <a:schemeClr val="accent5">
                    <a:lumMod val="50000"/>
                  </a:schemeClr>
                </a:solidFill>
              </a:rPr>
              <a:t>productivas</a:t>
            </a:r>
          </a:p>
          <a:p>
            <a:pPr algn="just">
              <a:buClr>
                <a:srgbClr val="FF0000"/>
              </a:buClr>
            </a:pPr>
            <a:endParaRPr lang="es-CO" sz="1200" dirty="0"/>
          </a:p>
          <a:p>
            <a:pPr algn="just">
              <a:buClr>
                <a:srgbClr val="FF0000"/>
              </a:buClr>
            </a:pPr>
            <a:r>
              <a:rPr lang="es-CO" sz="1200" dirty="0"/>
              <a:t>Las Actividades productivas deben constituirse en una propuesta de inversión auto sostenible, encaminada a satisfacer necesidades de mercado, que tenga en consideración las aptitudes ocupacionales y de capacitación presentes en la población interna, con el fin de responder al enfoque terapéutico definido en la Ley 65 de 1993, </a:t>
            </a:r>
            <a:r>
              <a:rPr lang="es-CO" sz="1200" dirty="0" smtClean="0"/>
              <a:t>ser </a:t>
            </a:r>
            <a:r>
              <a:rPr lang="es-CO" sz="1200" dirty="0"/>
              <a:t>una base fundamental para la ejecución del plan de </a:t>
            </a:r>
            <a:r>
              <a:rPr lang="es-CO" sz="1200" dirty="0" smtClean="0"/>
              <a:t>tratamiento y aportar </a:t>
            </a:r>
            <a:r>
              <a:rPr lang="es-CO" sz="1200" dirty="0"/>
              <a:t>ingresos a las Cajas Especiales de acuerdo a lo estipulado en el Acuerdo 0010 de </a:t>
            </a:r>
            <a:r>
              <a:rPr lang="es-CO" sz="1200" dirty="0" smtClean="0"/>
              <a:t>   2004</a:t>
            </a:r>
            <a:r>
              <a:rPr lang="es-CO" sz="1200" dirty="0"/>
              <a:t>.</a:t>
            </a:r>
          </a:p>
          <a:p>
            <a:pPr algn="just">
              <a:buClr>
                <a:srgbClr val="FF0000"/>
              </a:buClr>
            </a:pP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xmlns="" val="302162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24474">
        <p14:warp dir="in"/>
      </p:transition>
    </mc:Choice>
    <mc:Fallback>
      <p:transition spd="slow" advClick="0" advTm="24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074" name="Picture 2" descr="C:\Users\EJVELASCOA\Pictures\FOTOS INPEC\FOTOGRAFIAS\corferias ARTESANIAS\DSC_0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4393" y="434679"/>
            <a:ext cx="2196280" cy="30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Triángulo isósceles"/>
          <p:cNvSpPr/>
          <p:nvPr/>
        </p:nvSpPr>
        <p:spPr>
          <a:xfrm rot="5400000">
            <a:off x="2160265" y="1476202"/>
            <a:ext cx="3168376" cy="10801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212537" y="670055"/>
            <a:ext cx="2991856" cy="298160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1.3 Objetivos de la Subdirección </a:t>
            </a:r>
            <a:endParaRPr lang="es-CO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2 Rectángulo"/>
          <p:cNvSpPr>
            <a:spLocks noChangeArrowheads="1"/>
          </p:cNvSpPr>
          <p:nvPr/>
        </p:nvSpPr>
        <p:spPr bwMode="auto">
          <a:xfrm>
            <a:off x="347172" y="1241377"/>
            <a:ext cx="2758087" cy="20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1100" dirty="0">
                <a:latin typeface="Calibri" pitchFamily="34" charset="0"/>
              </a:rPr>
              <a:t>Orientar, apoyar y supervisar programas de fomento y capacitación laboral en actividades industriales, artesanales, agropecuarias y de servicios que permitan incorporar a los internos en procesos productivos </a:t>
            </a: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endParaRPr lang="es-CO" sz="1100" dirty="0">
              <a:latin typeface="Calibri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1100" dirty="0">
                <a:latin typeface="Calibri" pitchFamily="34" charset="0"/>
              </a:rPr>
              <a:t>Promover y coordinar la celebración de convenios entre empresas, entidades privadas y públicas y </a:t>
            </a:r>
            <a:r>
              <a:rPr lang="es-CO" sz="1100" dirty="0" smtClean="0">
                <a:latin typeface="Calibri" pitchFamily="34" charset="0"/>
              </a:rPr>
              <a:t>el </a:t>
            </a:r>
            <a:r>
              <a:rPr lang="es-CO" sz="1100" dirty="0">
                <a:latin typeface="Calibri" pitchFamily="34" charset="0"/>
              </a:rPr>
              <a:t>instituto en actividades productivas y de capacitaron laboral</a:t>
            </a:r>
            <a:r>
              <a:rPr lang="es-CO" sz="1100" dirty="0" smtClean="0">
                <a:latin typeface="Calibri" pitchFamily="34" charset="0"/>
              </a:rPr>
              <a:t>.</a:t>
            </a:r>
            <a:endParaRPr lang="es-CO" sz="1100" dirty="0">
              <a:latin typeface="Calibri" pitchFamily="34" charset="0"/>
            </a:endParaRPr>
          </a:p>
        </p:txBody>
      </p:sp>
      <p:grpSp>
        <p:nvGrpSpPr>
          <p:cNvPr id="7" name="6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8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9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10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340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0" y="432073"/>
            <a:ext cx="5400675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Picture 2" descr="C:\Users\EJVELASCOA\Pictures\FOTOS INPEC\FOTOGRAFIAS\corferias ARTESANIAS\DSC_0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8408" y="434679"/>
            <a:ext cx="2052265" cy="30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Triángulo isósceles"/>
          <p:cNvSpPr/>
          <p:nvPr/>
        </p:nvSpPr>
        <p:spPr>
          <a:xfrm rot="5400000">
            <a:off x="2232273" y="1548210"/>
            <a:ext cx="3168376" cy="9361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248214" y="579658"/>
            <a:ext cx="2956179" cy="25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35" tIns="25718" rIns="51435" bIns="25718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1100" dirty="0" smtClean="0">
                <a:latin typeface="Calibri" pitchFamily="34" charset="0"/>
              </a:rPr>
              <a:t>Desarrollar </a:t>
            </a:r>
            <a:r>
              <a:rPr lang="es-CO" sz="1100" dirty="0">
                <a:latin typeface="Calibri" pitchFamily="34" charset="0"/>
              </a:rPr>
              <a:t>y promover programas </a:t>
            </a:r>
            <a:r>
              <a:rPr lang="es-CO" sz="1100" dirty="0" smtClean="0">
                <a:latin typeface="Calibri" pitchFamily="34" charset="0"/>
              </a:rPr>
              <a:t>empresariales para los internos </a:t>
            </a:r>
            <a:r>
              <a:rPr lang="es-CO" sz="1100" dirty="0">
                <a:latin typeface="Calibri" pitchFamily="34" charset="0"/>
              </a:rPr>
              <a:t>y apoyar la administración directa de </a:t>
            </a:r>
            <a:r>
              <a:rPr lang="es-CO" sz="1100" dirty="0" smtClean="0">
                <a:latin typeface="Calibri" pitchFamily="34" charset="0"/>
              </a:rPr>
              <a:t>proyectos  </a:t>
            </a:r>
            <a:r>
              <a:rPr lang="es-CO" sz="1100" dirty="0">
                <a:latin typeface="Calibri" pitchFamily="34" charset="0"/>
              </a:rPr>
              <a:t>productivos en los establecimientos de reclusión.</a:t>
            </a: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endParaRPr lang="es-CO" sz="1100" dirty="0">
              <a:latin typeface="Calibri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1100" dirty="0">
                <a:latin typeface="Calibri" pitchFamily="34" charset="0"/>
              </a:rPr>
              <a:t>Mantener actualizada la información requerida por </a:t>
            </a:r>
            <a:r>
              <a:rPr lang="es-CO" sz="1100" dirty="0" smtClean="0">
                <a:latin typeface="Calibri" pitchFamily="34" charset="0"/>
              </a:rPr>
              <a:t>la Dirección de Atención y Tratamiento  </a:t>
            </a:r>
            <a:r>
              <a:rPr lang="es-CO" sz="1100" dirty="0">
                <a:latin typeface="Calibri" pitchFamily="34" charset="0"/>
              </a:rPr>
              <a:t>para </a:t>
            </a:r>
            <a:r>
              <a:rPr lang="es-CO" sz="1100" dirty="0" smtClean="0">
                <a:latin typeface="Calibri" pitchFamily="34" charset="0"/>
              </a:rPr>
              <a:t>la toma de decisiones frente al desarrollo </a:t>
            </a:r>
            <a:r>
              <a:rPr lang="es-CO" sz="1100" dirty="0">
                <a:latin typeface="Calibri" pitchFamily="34" charset="0"/>
              </a:rPr>
              <a:t>de los </a:t>
            </a:r>
            <a:r>
              <a:rPr lang="es-CO" sz="1100" dirty="0" smtClean="0">
                <a:latin typeface="Calibri" pitchFamily="34" charset="0"/>
              </a:rPr>
              <a:t>diferentes programas</a:t>
            </a:r>
          </a:p>
          <a:p>
            <a:pPr algn="just">
              <a:buClr>
                <a:srgbClr val="C00000"/>
              </a:buClr>
              <a:tabLst>
                <a:tab pos="251817" algn="l"/>
              </a:tabLst>
            </a:pPr>
            <a:endParaRPr lang="es-CO" sz="1100" dirty="0">
              <a:latin typeface="Calibri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itchFamily="2" charset="2"/>
              <a:buChar char="§"/>
              <a:tabLst>
                <a:tab pos="251817" algn="l"/>
              </a:tabLst>
            </a:pPr>
            <a:r>
              <a:rPr lang="es-CO" sz="1100" dirty="0">
                <a:latin typeface="Calibri" pitchFamily="34" charset="0"/>
              </a:rPr>
              <a:t>Coordinar con las </a:t>
            </a:r>
            <a:r>
              <a:rPr lang="es-CO" sz="1100" dirty="0" smtClean="0">
                <a:latin typeface="Calibri" pitchFamily="34" charset="0"/>
              </a:rPr>
              <a:t>Direcciones </a:t>
            </a:r>
            <a:r>
              <a:rPr lang="es-CO" sz="1100" dirty="0">
                <a:latin typeface="Calibri" pitchFamily="34" charset="0"/>
              </a:rPr>
              <a:t>R</a:t>
            </a:r>
            <a:r>
              <a:rPr lang="es-CO" sz="1100" dirty="0" smtClean="0">
                <a:latin typeface="Calibri" pitchFamily="34" charset="0"/>
              </a:rPr>
              <a:t>egionales </a:t>
            </a:r>
            <a:r>
              <a:rPr lang="es-CO" sz="1100" dirty="0">
                <a:latin typeface="Calibri" pitchFamily="34" charset="0"/>
              </a:rPr>
              <a:t>la preparación y ejecución de programas de fomento y capacitación laboral y la trazabilidad para su cumplimiento</a:t>
            </a:r>
            <a:r>
              <a:rPr lang="es-CO" sz="1100" dirty="0" smtClean="0">
                <a:latin typeface="Calibri" pitchFamily="34" charset="0"/>
              </a:rPr>
              <a:t>.</a:t>
            </a:r>
            <a:endParaRPr lang="es-CO" sz="1100" dirty="0">
              <a:latin typeface="Calibri" pitchFamily="34" charset="0"/>
            </a:endParaRPr>
          </a:p>
        </p:txBody>
      </p:sp>
      <p:grpSp>
        <p:nvGrpSpPr>
          <p:cNvPr id="4" name="3 Grupo"/>
          <p:cNvGrpSpPr>
            <a:grpSpLocks/>
          </p:cNvGrpSpPr>
          <p:nvPr/>
        </p:nvGrpSpPr>
        <p:grpSpPr bwMode="auto">
          <a:xfrm flipH="1" flipV="1">
            <a:off x="20637" y="3251685"/>
            <a:ext cx="303436" cy="337925"/>
            <a:chOff x="8754" y="11945"/>
            <a:chExt cx="2880" cy="2859"/>
          </a:xfrm>
        </p:grpSpPr>
        <p:sp>
          <p:nvSpPr>
            <p:cNvPr id="5" name="Rectangle 451"/>
            <p:cNvSpPr>
              <a:spLocks noChangeArrowheads="1"/>
            </p:cNvSpPr>
            <p:nvPr/>
          </p:nvSpPr>
          <p:spPr bwMode="auto">
            <a:xfrm flipH="1">
              <a:off x="10194" y="11945"/>
              <a:ext cx="1440" cy="1440"/>
            </a:xfrm>
            <a:prstGeom prst="rect">
              <a:avLst/>
            </a:prstGeom>
            <a:solidFill>
              <a:schemeClr val="bg1">
                <a:lumMod val="65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6" name="Rectangle 452"/>
            <p:cNvSpPr>
              <a:spLocks noChangeArrowheads="1"/>
            </p:cNvSpPr>
            <p:nvPr/>
          </p:nvSpPr>
          <p:spPr bwMode="auto">
            <a:xfrm flipH="1">
              <a:off x="10194" y="13364"/>
              <a:ext cx="1440" cy="14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  <p:sp>
          <p:nvSpPr>
            <p:cNvPr id="8" name="Rectangle 453"/>
            <p:cNvSpPr>
              <a:spLocks noChangeArrowheads="1"/>
            </p:cNvSpPr>
            <p:nvPr/>
          </p:nvSpPr>
          <p:spPr bwMode="auto">
            <a:xfrm flipH="1">
              <a:off x="8754" y="13364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s-CO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140529" y="3369593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Desarrollo de Actividades Productivas</a:t>
            </a:r>
            <a:endParaRPr lang="es-CO" sz="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340297" y="3485009"/>
            <a:ext cx="306037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80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" y="8904"/>
            <a:ext cx="5400675" cy="359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 descr="C:\Users\EJVELASCOA\Pictures\FOTOS INPEC\FOTOGRAFIAS\FOTOS REVISTA 2013\GIRON (5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177" y="0"/>
            <a:ext cx="4140498" cy="311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684113" y="2392545"/>
            <a:ext cx="4716561" cy="72008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Picture 2" descr="C:\Users\EJVELASCOA\Desktop\PRESENTACION PLANES\COLOR DIAPOSITIV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8904"/>
            <a:ext cx="1260176" cy="35915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G:\PLANES\prosperidad para todo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0377" y="3168377"/>
            <a:ext cx="2232248" cy="331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C:\Users\EJVELASCOA\Pictures\Logo INPEC (Sombra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9" y="159914"/>
            <a:ext cx="1008112" cy="3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75034" y="2520305"/>
            <a:ext cx="3528392" cy="4674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r>
              <a:rPr lang="es-CO" sz="2700" b="1" dirty="0" err="1" smtClean="0">
                <a:solidFill>
                  <a:schemeClr val="accent5">
                    <a:lumMod val="50000"/>
                  </a:schemeClr>
                </a:solidFill>
              </a:rPr>
              <a:t>ormatividad</a:t>
            </a:r>
            <a:endParaRPr lang="es-CO" sz="27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40097" y="2104513"/>
            <a:ext cx="720079" cy="1495935"/>
          </a:xfrm>
          <a:prstGeom prst="rect">
            <a:avLst/>
          </a:prstGeom>
          <a:solidFill>
            <a:srgbClr val="0070C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/>
        </p:nvSpPr>
        <p:spPr>
          <a:xfrm>
            <a:off x="459947" y="1666369"/>
            <a:ext cx="89960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dirty="0">
                <a:ln w="952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Constantia" pitchFamily="18" charset="0"/>
              </a:rPr>
              <a:t>2</a:t>
            </a:r>
            <a:endParaRPr lang="es-ES" sz="11500" cap="none" spc="0" dirty="0">
              <a:ln w="952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Constanti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8129" y="2189040"/>
            <a:ext cx="1575793" cy="106760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s-CO" sz="6600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endParaRPr lang="es-CO" sz="6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74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1241</Words>
  <Application>Microsoft Office PowerPoint</Application>
  <PresentationFormat>Personalizado</PresentationFormat>
  <Paragraphs>218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Alba Medina</dc:creator>
  <cp:lastModifiedBy>cote</cp:lastModifiedBy>
  <cp:revision>598</cp:revision>
  <dcterms:created xsi:type="dcterms:W3CDTF">2013-03-04T15:26:35Z</dcterms:created>
  <dcterms:modified xsi:type="dcterms:W3CDTF">2013-11-13T19:23:36Z</dcterms:modified>
</cp:coreProperties>
</file>